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6" r:id="rId2"/>
    <p:sldId id="257" r:id="rId3"/>
    <p:sldId id="265" r:id="rId4"/>
    <p:sldId id="277" r:id="rId5"/>
    <p:sldId id="264" r:id="rId6"/>
    <p:sldId id="286" r:id="rId7"/>
    <p:sldId id="267" r:id="rId8"/>
    <p:sldId id="272" r:id="rId9"/>
    <p:sldId id="270" r:id="rId10"/>
    <p:sldId id="273" r:id="rId11"/>
    <p:sldId id="268" r:id="rId12"/>
    <p:sldId id="276" r:id="rId13"/>
    <p:sldId id="271" r:id="rId14"/>
    <p:sldId id="261" r:id="rId15"/>
    <p:sldId id="283" r:id="rId16"/>
    <p:sldId id="282" r:id="rId17"/>
    <p:sldId id="284" r:id="rId18"/>
    <p:sldId id="278" r:id="rId19"/>
    <p:sldId id="287" r:id="rId20"/>
    <p:sldId id="279" r:id="rId21"/>
    <p:sldId id="296" r:id="rId22"/>
    <p:sldId id="295" r:id="rId23"/>
    <p:sldId id="288" r:id="rId24"/>
    <p:sldId id="289" r:id="rId25"/>
    <p:sldId id="290" r:id="rId26"/>
    <p:sldId id="291" r:id="rId27"/>
    <p:sldId id="303" r:id="rId28"/>
    <p:sldId id="293" r:id="rId29"/>
    <p:sldId id="292" r:id="rId30"/>
    <p:sldId id="297" r:id="rId31"/>
    <p:sldId id="302" r:id="rId32"/>
    <p:sldId id="298" r:id="rId33"/>
    <p:sldId id="300" r:id="rId34"/>
    <p:sldId id="299" r:id="rId35"/>
    <p:sldId id="301" r:id="rId36"/>
    <p:sldId id="25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ýchozí oddíl" id="{CA1AC274-E003-4C48-93BA-5FB11FC35558}">
          <p14:sldIdLst>
            <p14:sldId id="256"/>
            <p14:sldId id="257"/>
            <p14:sldId id="265"/>
            <p14:sldId id="277"/>
            <p14:sldId id="264"/>
          </p14:sldIdLst>
        </p14:section>
        <p14:section name="User scenarios" id="{05D36122-3DD8-4EE4-A061-50B2B227B7E4}">
          <p14:sldIdLst>
            <p14:sldId id="286"/>
            <p14:sldId id="267"/>
            <p14:sldId id="272"/>
            <p14:sldId id="270"/>
            <p14:sldId id="273"/>
            <p14:sldId id="268"/>
            <p14:sldId id="276"/>
            <p14:sldId id="271"/>
            <p14:sldId id="261"/>
            <p14:sldId id="283"/>
            <p14:sldId id="282"/>
            <p14:sldId id="284"/>
            <p14:sldId id="278"/>
          </p14:sldIdLst>
        </p14:section>
        <p14:section name="Implemementation" id="{182957F4-1944-4CB8-BAA5-1BEB96203737}">
          <p14:sldIdLst>
            <p14:sldId id="287"/>
            <p14:sldId id="279"/>
            <p14:sldId id="296"/>
            <p14:sldId id="295"/>
            <p14:sldId id="288"/>
            <p14:sldId id="289"/>
            <p14:sldId id="290"/>
            <p14:sldId id="291"/>
            <p14:sldId id="303"/>
            <p14:sldId id="293"/>
            <p14:sldId id="292"/>
            <p14:sldId id="297"/>
            <p14:sldId id="302"/>
            <p14:sldId id="298"/>
            <p14:sldId id="300"/>
            <p14:sldId id="299"/>
            <p14:sldId id="301"/>
            <p14:sldId id="259"/>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93"/>
    <a:srgbClr val="B6265F"/>
    <a:srgbClr val="0B74B0"/>
    <a:srgbClr val="146B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větlý styl 1 – zvýraznění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Bez stylu, bez mřížky">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84554" autoAdjust="0"/>
  </p:normalViewPr>
  <p:slideViewPr>
    <p:cSldViewPr>
      <p:cViewPr>
        <p:scale>
          <a:sx n="75" d="100"/>
          <a:sy n="75" d="100"/>
        </p:scale>
        <p:origin x="-2664" y="-59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25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55624D-B484-4122-A316-3CB07982ACA5}" type="datetimeFigureOut">
              <a:rPr lang="cs-CZ" smtClean="0"/>
              <a:t>11.03.2016</a:t>
            </a:fld>
            <a:endParaRPr lang="cs-CZ"/>
          </a:p>
        </p:txBody>
      </p:sp>
      <p:sp>
        <p:nvSpPr>
          <p:cNvPr id="4" name="Zástupný symbol pro zápatí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4FE101-9080-42CF-8564-0386E756914B}" type="slidenum">
              <a:rPr lang="cs-CZ" smtClean="0"/>
              <a:t>‹#›</a:t>
            </a:fld>
            <a:endParaRPr lang="cs-CZ"/>
          </a:p>
        </p:txBody>
      </p:sp>
    </p:spTree>
    <p:extLst>
      <p:ext uri="{BB962C8B-B14F-4D97-AF65-F5344CB8AC3E}">
        <p14:creationId xmlns:p14="http://schemas.microsoft.com/office/powerpoint/2010/main" val="35781954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4D7A28-87AD-4A36-8405-7E81BB20EB5B}" type="datetimeFigureOut">
              <a:rPr lang="en-US" smtClean="0"/>
              <a:t>3/11/2016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AC58EF-5517-4B2E-BE17-EEF29A42C44A}" type="slidenum">
              <a:rPr lang="en-US" smtClean="0"/>
              <a:t>‹#›</a:t>
            </a:fld>
            <a:endParaRPr lang="en-US"/>
          </a:p>
        </p:txBody>
      </p:sp>
    </p:spTree>
    <p:extLst>
      <p:ext uri="{BB962C8B-B14F-4D97-AF65-F5344CB8AC3E}">
        <p14:creationId xmlns:p14="http://schemas.microsoft.com/office/powerpoint/2010/main" val="372599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
            </a:r>
            <a:r>
              <a:rPr lang="cs-CZ" dirty="0" smtClean="0"/>
              <a:t>íra</a:t>
            </a:r>
            <a:endParaRPr lang="sk-SK" dirty="0"/>
          </a:p>
        </p:txBody>
      </p:sp>
      <p:sp>
        <p:nvSpPr>
          <p:cNvPr id="4" name="Slide Number Placeholder 3"/>
          <p:cNvSpPr>
            <a:spLocks noGrp="1"/>
          </p:cNvSpPr>
          <p:nvPr>
            <p:ph type="sldNum" sz="quarter" idx="10"/>
          </p:nvPr>
        </p:nvSpPr>
        <p:spPr/>
        <p:txBody>
          <a:bodyPr/>
          <a:lstStyle/>
          <a:p>
            <a:fld id="{05AC58EF-5517-4B2E-BE17-EEF29A42C44A}" type="slidenum">
              <a:rPr lang="en-US" smtClean="0"/>
              <a:t>1</a:t>
            </a:fld>
            <a:endParaRPr lang="en-US"/>
          </a:p>
        </p:txBody>
      </p:sp>
    </p:spTree>
    <p:extLst>
      <p:ext uri="{BB962C8B-B14F-4D97-AF65-F5344CB8AC3E}">
        <p14:creationId xmlns:p14="http://schemas.microsoft.com/office/powerpoint/2010/main" val="3155643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10</a:t>
            </a:fld>
            <a:endParaRPr lang="en-US"/>
          </a:p>
        </p:txBody>
      </p:sp>
    </p:spTree>
    <p:extLst>
      <p:ext uri="{BB962C8B-B14F-4D97-AF65-F5344CB8AC3E}">
        <p14:creationId xmlns:p14="http://schemas.microsoft.com/office/powerpoint/2010/main" val="2178717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11</a:t>
            </a:fld>
            <a:endParaRPr lang="en-US"/>
          </a:p>
        </p:txBody>
      </p:sp>
    </p:spTree>
    <p:extLst>
      <p:ext uri="{BB962C8B-B14F-4D97-AF65-F5344CB8AC3E}">
        <p14:creationId xmlns:p14="http://schemas.microsoft.com/office/powerpoint/2010/main" val="1701297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12</a:t>
            </a:fld>
            <a:endParaRPr lang="en-US"/>
          </a:p>
        </p:txBody>
      </p:sp>
    </p:spTree>
    <p:extLst>
      <p:ext uri="{BB962C8B-B14F-4D97-AF65-F5344CB8AC3E}">
        <p14:creationId xmlns:p14="http://schemas.microsoft.com/office/powerpoint/2010/main" val="3485922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13</a:t>
            </a:fld>
            <a:endParaRPr lang="en-US"/>
          </a:p>
        </p:txBody>
      </p:sp>
    </p:spTree>
    <p:extLst>
      <p:ext uri="{BB962C8B-B14F-4D97-AF65-F5344CB8AC3E}">
        <p14:creationId xmlns:p14="http://schemas.microsoft.com/office/powerpoint/2010/main" val="2753210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Lukáš</a:t>
            </a:r>
          </a:p>
          <a:p>
            <a:r>
              <a:rPr lang="cs-CZ" dirty="0" smtClean="0"/>
              <a:t>Second group</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14</a:t>
            </a:fld>
            <a:endParaRPr lang="en-US"/>
          </a:p>
        </p:txBody>
      </p:sp>
    </p:spTree>
    <p:extLst>
      <p:ext uri="{BB962C8B-B14F-4D97-AF65-F5344CB8AC3E}">
        <p14:creationId xmlns:p14="http://schemas.microsoft.com/office/powerpoint/2010/main" val="467112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15</a:t>
            </a:fld>
            <a:endParaRPr lang="en-US"/>
          </a:p>
        </p:txBody>
      </p:sp>
    </p:spTree>
    <p:extLst>
      <p:ext uri="{BB962C8B-B14F-4D97-AF65-F5344CB8AC3E}">
        <p14:creationId xmlns:p14="http://schemas.microsoft.com/office/powerpoint/2010/main" val="280389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16</a:t>
            </a:fld>
            <a:endParaRPr lang="en-US"/>
          </a:p>
        </p:txBody>
      </p:sp>
    </p:spTree>
    <p:extLst>
      <p:ext uri="{BB962C8B-B14F-4D97-AF65-F5344CB8AC3E}">
        <p14:creationId xmlns:p14="http://schemas.microsoft.com/office/powerpoint/2010/main" val="219423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17</a:t>
            </a:fld>
            <a:endParaRPr lang="en-US"/>
          </a:p>
        </p:txBody>
      </p:sp>
    </p:spTree>
    <p:extLst>
      <p:ext uri="{BB962C8B-B14F-4D97-AF65-F5344CB8AC3E}">
        <p14:creationId xmlns:p14="http://schemas.microsoft.com/office/powerpoint/2010/main" val="1135581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Míra</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18</a:t>
            </a:fld>
            <a:endParaRPr lang="en-US"/>
          </a:p>
        </p:txBody>
      </p:sp>
    </p:spTree>
    <p:extLst>
      <p:ext uri="{BB962C8B-B14F-4D97-AF65-F5344CB8AC3E}">
        <p14:creationId xmlns:p14="http://schemas.microsoft.com/office/powerpoint/2010/main" val="168410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19</a:t>
            </a:fld>
            <a:endParaRPr lang="en-US"/>
          </a:p>
        </p:txBody>
      </p:sp>
    </p:spTree>
    <p:extLst>
      <p:ext uri="{BB962C8B-B14F-4D97-AF65-F5344CB8AC3E}">
        <p14:creationId xmlns:p14="http://schemas.microsoft.com/office/powerpoint/2010/main" val="192860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a:t>
            </a:fld>
            <a:endParaRPr lang="en-US"/>
          </a:p>
        </p:txBody>
      </p:sp>
    </p:spTree>
    <p:extLst>
      <p:ext uri="{BB962C8B-B14F-4D97-AF65-F5344CB8AC3E}">
        <p14:creationId xmlns:p14="http://schemas.microsoft.com/office/powerpoint/2010/main" val="48466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20</a:t>
            </a:fld>
            <a:endParaRPr lang="en-US"/>
          </a:p>
        </p:txBody>
      </p:sp>
    </p:spTree>
    <p:extLst>
      <p:ext uri="{BB962C8B-B14F-4D97-AF65-F5344CB8AC3E}">
        <p14:creationId xmlns:p14="http://schemas.microsoft.com/office/powerpoint/2010/main" val="3305860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Lukáš</a:t>
            </a:r>
          </a:p>
          <a:p>
            <a:r>
              <a:rPr lang="cs-CZ" dirty="0" smtClean="0"/>
              <a:t>Similar</a:t>
            </a:r>
            <a:r>
              <a:rPr lang="cs-CZ" baseline="0" dirty="0" smtClean="0"/>
              <a:t> performance</a:t>
            </a:r>
          </a:p>
          <a:p>
            <a:r>
              <a:rPr lang="cs-CZ" baseline="0" dirty="0" smtClean="0"/>
              <a:t/>
            </a:r>
            <a:br>
              <a:rPr lang="cs-CZ" baseline="0" dirty="0" smtClean="0"/>
            </a:br>
            <a:r>
              <a:rPr lang="cs-CZ" baseline="0" dirty="0" smtClean="0"/>
              <a:t>Invenio: MARC only</a:t>
            </a:r>
          </a:p>
          <a:p>
            <a:endParaRPr lang="cs-CZ" baseline="0" dirty="0" smtClean="0"/>
          </a:p>
          <a:p>
            <a:r>
              <a:rPr lang="cs-CZ" baseline="0" dirty="0" smtClean="0"/>
              <a:t>Fedora: clean modulary design</a:t>
            </a:r>
          </a:p>
          <a:p>
            <a:r>
              <a:rPr lang="cs-CZ" baseline="0" dirty="0" smtClean="0"/>
              <a:t>            versioning</a:t>
            </a:r>
            <a:br>
              <a:rPr lang="cs-CZ" baseline="0" dirty="0" smtClean="0"/>
            </a:br>
            <a:r>
              <a:rPr lang="cs-CZ" baseline="0" dirty="0" smtClean="0"/>
              <a:t/>
            </a:r>
            <a:br>
              <a:rPr lang="cs-CZ" baseline="0" dirty="0" smtClean="0"/>
            </a:br>
            <a:r>
              <a:rPr lang="cs-CZ" baseline="0" dirty="0" smtClean="0"/>
              <a:t>Elastic Search: nested documents</a:t>
            </a:r>
          </a:p>
          <a:p>
            <a:r>
              <a:rPr lang="cs-CZ" baseline="0" dirty="0" smtClean="0"/>
              <a:t>	   parent-child relationship (You can search parents document which children meet the specified conditions. And oposit way – search children which parents meets specified conditions)</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21</a:t>
            </a:fld>
            <a:endParaRPr lang="en-US"/>
          </a:p>
        </p:txBody>
      </p:sp>
    </p:spTree>
    <p:extLst>
      <p:ext uri="{BB962C8B-B14F-4D97-AF65-F5344CB8AC3E}">
        <p14:creationId xmlns:p14="http://schemas.microsoft.com/office/powerpoint/2010/main" val="1328656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22</a:t>
            </a:fld>
            <a:endParaRPr lang="en-US"/>
          </a:p>
        </p:txBody>
      </p:sp>
    </p:spTree>
    <p:extLst>
      <p:ext uri="{BB962C8B-B14F-4D97-AF65-F5344CB8AC3E}">
        <p14:creationId xmlns:p14="http://schemas.microsoft.com/office/powerpoint/2010/main" val="183798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Míra</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23</a:t>
            </a:fld>
            <a:endParaRPr lang="en-US"/>
          </a:p>
        </p:txBody>
      </p:sp>
    </p:spTree>
    <p:extLst>
      <p:ext uri="{BB962C8B-B14F-4D97-AF65-F5344CB8AC3E}">
        <p14:creationId xmlns:p14="http://schemas.microsoft.com/office/powerpoint/2010/main" val="4154879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24</a:t>
            </a:fld>
            <a:endParaRPr lang="en-US"/>
          </a:p>
        </p:txBody>
      </p:sp>
    </p:spTree>
    <p:extLst>
      <p:ext uri="{BB962C8B-B14F-4D97-AF65-F5344CB8AC3E}">
        <p14:creationId xmlns:p14="http://schemas.microsoft.com/office/powerpoint/2010/main" val="3395953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Lukáš</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25</a:t>
            </a:fld>
            <a:endParaRPr lang="en-US"/>
          </a:p>
        </p:txBody>
      </p:sp>
    </p:spTree>
    <p:extLst>
      <p:ext uri="{BB962C8B-B14F-4D97-AF65-F5344CB8AC3E}">
        <p14:creationId xmlns:p14="http://schemas.microsoft.com/office/powerpoint/2010/main" val="3974327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Next slide video</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26</a:t>
            </a:fld>
            <a:endParaRPr lang="en-US"/>
          </a:p>
        </p:txBody>
      </p:sp>
    </p:spTree>
    <p:extLst>
      <p:ext uri="{BB962C8B-B14F-4D97-AF65-F5344CB8AC3E}">
        <p14:creationId xmlns:p14="http://schemas.microsoft.com/office/powerpoint/2010/main" val="375328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27</a:t>
            </a:fld>
            <a:endParaRPr lang="en-US"/>
          </a:p>
        </p:txBody>
      </p:sp>
    </p:spTree>
    <p:extLst>
      <p:ext uri="{BB962C8B-B14F-4D97-AF65-F5344CB8AC3E}">
        <p14:creationId xmlns:p14="http://schemas.microsoft.com/office/powerpoint/2010/main" val="375328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28</a:t>
            </a:fld>
            <a:endParaRPr lang="en-US"/>
          </a:p>
        </p:txBody>
      </p:sp>
    </p:spTree>
    <p:extLst>
      <p:ext uri="{BB962C8B-B14F-4D97-AF65-F5344CB8AC3E}">
        <p14:creationId xmlns:p14="http://schemas.microsoft.com/office/powerpoint/2010/main" val="632510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29</a:t>
            </a:fld>
            <a:endParaRPr lang="en-US"/>
          </a:p>
        </p:txBody>
      </p:sp>
    </p:spTree>
    <p:extLst>
      <p:ext uri="{BB962C8B-B14F-4D97-AF65-F5344CB8AC3E}">
        <p14:creationId xmlns:p14="http://schemas.microsoft.com/office/powerpoint/2010/main" val="162057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a:t>
            </a:fld>
            <a:endParaRPr lang="en-US"/>
          </a:p>
        </p:txBody>
      </p:sp>
    </p:spTree>
    <p:extLst>
      <p:ext uri="{BB962C8B-B14F-4D97-AF65-F5344CB8AC3E}">
        <p14:creationId xmlns:p14="http://schemas.microsoft.com/office/powerpoint/2010/main" val="1559697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30</a:t>
            </a:fld>
            <a:endParaRPr lang="en-US"/>
          </a:p>
        </p:txBody>
      </p:sp>
    </p:spTree>
    <p:extLst>
      <p:ext uri="{BB962C8B-B14F-4D97-AF65-F5344CB8AC3E}">
        <p14:creationId xmlns:p14="http://schemas.microsoft.com/office/powerpoint/2010/main" val="3309020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31</a:t>
            </a:fld>
            <a:endParaRPr lang="en-US"/>
          </a:p>
        </p:txBody>
      </p:sp>
    </p:spTree>
    <p:extLst>
      <p:ext uri="{BB962C8B-B14F-4D97-AF65-F5344CB8AC3E}">
        <p14:creationId xmlns:p14="http://schemas.microsoft.com/office/powerpoint/2010/main" val="384650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smtClean="0"/>
              <a:t>Míra</a:t>
            </a:r>
            <a:endParaRPr lang="en-US" dirty="0"/>
          </a:p>
        </p:txBody>
      </p:sp>
      <p:sp>
        <p:nvSpPr>
          <p:cNvPr id="4" name="Slide Number Placeholder 3"/>
          <p:cNvSpPr>
            <a:spLocks noGrp="1"/>
          </p:cNvSpPr>
          <p:nvPr>
            <p:ph type="sldNum" sz="quarter" idx="10"/>
          </p:nvPr>
        </p:nvSpPr>
        <p:spPr/>
        <p:txBody>
          <a:bodyPr/>
          <a:lstStyle/>
          <a:p>
            <a:fld id="{05AC58EF-5517-4B2E-BE17-EEF29A42C44A}" type="slidenum">
              <a:rPr lang="en-US" smtClean="0"/>
              <a:t>32</a:t>
            </a:fld>
            <a:endParaRPr lang="en-US"/>
          </a:p>
        </p:txBody>
      </p:sp>
    </p:spTree>
    <p:extLst>
      <p:ext uri="{BB962C8B-B14F-4D97-AF65-F5344CB8AC3E}">
        <p14:creationId xmlns:p14="http://schemas.microsoft.com/office/powerpoint/2010/main" val="2772333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33</a:t>
            </a:fld>
            <a:endParaRPr lang="en-US"/>
          </a:p>
        </p:txBody>
      </p:sp>
    </p:spTree>
    <p:extLst>
      <p:ext uri="{BB962C8B-B14F-4D97-AF65-F5344CB8AC3E}">
        <p14:creationId xmlns:p14="http://schemas.microsoft.com/office/powerpoint/2010/main" val="3054208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34</a:t>
            </a:fld>
            <a:endParaRPr lang="en-US"/>
          </a:p>
        </p:txBody>
      </p:sp>
    </p:spTree>
    <p:extLst>
      <p:ext uri="{BB962C8B-B14F-4D97-AF65-F5344CB8AC3E}">
        <p14:creationId xmlns:p14="http://schemas.microsoft.com/office/powerpoint/2010/main" val="1944633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35</a:t>
            </a:fld>
            <a:endParaRPr lang="en-US"/>
          </a:p>
        </p:txBody>
      </p:sp>
    </p:spTree>
    <p:extLst>
      <p:ext uri="{BB962C8B-B14F-4D97-AF65-F5344CB8AC3E}">
        <p14:creationId xmlns:p14="http://schemas.microsoft.com/office/powerpoint/2010/main" val="2549969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36</a:t>
            </a:fld>
            <a:endParaRPr lang="en-US"/>
          </a:p>
        </p:txBody>
      </p:sp>
    </p:spTree>
    <p:extLst>
      <p:ext uri="{BB962C8B-B14F-4D97-AF65-F5344CB8AC3E}">
        <p14:creationId xmlns:p14="http://schemas.microsoft.com/office/powerpoint/2010/main" val="484666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4</a:t>
            </a:fld>
            <a:endParaRPr lang="en-US"/>
          </a:p>
        </p:txBody>
      </p:sp>
    </p:spTree>
    <p:extLst>
      <p:ext uri="{BB962C8B-B14F-4D97-AF65-F5344CB8AC3E}">
        <p14:creationId xmlns:p14="http://schemas.microsoft.com/office/powerpoint/2010/main" val="165227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5</a:t>
            </a:fld>
            <a:endParaRPr lang="en-US"/>
          </a:p>
        </p:txBody>
      </p:sp>
    </p:spTree>
    <p:extLst>
      <p:ext uri="{BB962C8B-B14F-4D97-AF65-F5344CB8AC3E}">
        <p14:creationId xmlns:p14="http://schemas.microsoft.com/office/powerpoint/2010/main" val="141058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6</a:t>
            </a:fld>
            <a:endParaRPr lang="en-US"/>
          </a:p>
        </p:txBody>
      </p:sp>
    </p:spTree>
    <p:extLst>
      <p:ext uri="{BB962C8B-B14F-4D97-AF65-F5344CB8AC3E}">
        <p14:creationId xmlns:p14="http://schemas.microsoft.com/office/powerpoint/2010/main" val="2313034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7</a:t>
            </a:fld>
            <a:endParaRPr lang="en-US"/>
          </a:p>
        </p:txBody>
      </p:sp>
    </p:spTree>
    <p:extLst>
      <p:ext uri="{BB962C8B-B14F-4D97-AF65-F5344CB8AC3E}">
        <p14:creationId xmlns:p14="http://schemas.microsoft.com/office/powerpoint/2010/main" val="1980975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8</a:t>
            </a:fld>
            <a:endParaRPr lang="en-US"/>
          </a:p>
        </p:txBody>
      </p:sp>
    </p:spTree>
    <p:extLst>
      <p:ext uri="{BB962C8B-B14F-4D97-AF65-F5344CB8AC3E}">
        <p14:creationId xmlns:p14="http://schemas.microsoft.com/office/powerpoint/2010/main" val="4288054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AC58EF-5517-4B2E-BE17-EEF29A42C44A}" type="slidenum">
              <a:rPr lang="en-US" smtClean="0"/>
              <a:t>9</a:t>
            </a:fld>
            <a:endParaRPr lang="en-US"/>
          </a:p>
        </p:txBody>
      </p:sp>
    </p:spTree>
    <p:extLst>
      <p:ext uri="{BB962C8B-B14F-4D97-AF65-F5344CB8AC3E}">
        <p14:creationId xmlns:p14="http://schemas.microsoft.com/office/powerpoint/2010/main" val="1735562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295121829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126825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416835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42085747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3/16/2016</a:t>
            </a:r>
            <a:endParaRPr lang="en-US"/>
          </a:p>
        </p:txBody>
      </p:sp>
      <p:sp>
        <p:nvSpPr>
          <p:cNvPr id="5" name="Footer Placeholder 4"/>
          <p:cNvSpPr>
            <a:spLocks noGrp="1"/>
          </p:cNvSpPr>
          <p:nvPr>
            <p:ph type="ftr" sz="quarter" idx="11"/>
          </p:nvPr>
        </p:nvSpPr>
        <p:spPr/>
        <p:txBody>
          <a:bodyPr/>
          <a:lstStyle/>
          <a:p>
            <a:r>
              <a:rPr lang="en-US" smtClean="0"/>
              <a:t>ilide2016conference, Jasná, Slovakia</a:t>
            </a:r>
            <a:endParaRPr lang="en-US"/>
          </a:p>
        </p:txBody>
      </p:sp>
      <p:sp>
        <p:nvSpPr>
          <p:cNvPr id="6" name="Slide Number Placeholder 5"/>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90167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3/16/2016</a:t>
            </a:r>
            <a:endParaRPr lang="en-US"/>
          </a:p>
        </p:txBody>
      </p:sp>
      <p:sp>
        <p:nvSpPr>
          <p:cNvPr id="6" name="Footer Placeholder 5"/>
          <p:cNvSpPr>
            <a:spLocks noGrp="1"/>
          </p:cNvSpPr>
          <p:nvPr>
            <p:ph type="ftr" sz="quarter" idx="11"/>
          </p:nvPr>
        </p:nvSpPr>
        <p:spPr/>
        <p:txBody>
          <a:bodyPr/>
          <a:lstStyle/>
          <a:p>
            <a:r>
              <a:rPr lang="en-US" smtClean="0"/>
              <a:t>ilide2016conference, Jasná, Slovakia</a:t>
            </a:r>
            <a:endParaRPr lang="en-US"/>
          </a:p>
        </p:txBody>
      </p:sp>
      <p:sp>
        <p:nvSpPr>
          <p:cNvPr id="7" name="Slide Number Placeholder 6"/>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111102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3/16/2016</a:t>
            </a:r>
            <a:endParaRPr lang="en-US"/>
          </a:p>
        </p:txBody>
      </p:sp>
      <p:sp>
        <p:nvSpPr>
          <p:cNvPr id="8" name="Footer Placeholder 7"/>
          <p:cNvSpPr>
            <a:spLocks noGrp="1"/>
          </p:cNvSpPr>
          <p:nvPr>
            <p:ph type="ftr" sz="quarter" idx="11"/>
          </p:nvPr>
        </p:nvSpPr>
        <p:spPr/>
        <p:txBody>
          <a:bodyPr/>
          <a:lstStyle/>
          <a:p>
            <a:r>
              <a:rPr lang="en-US" smtClean="0"/>
              <a:t>ilide2016conference, Jasná, Slovakia</a:t>
            </a:r>
            <a:endParaRPr lang="en-US"/>
          </a:p>
        </p:txBody>
      </p:sp>
      <p:sp>
        <p:nvSpPr>
          <p:cNvPr id="9" name="Slide Number Placeholder 8"/>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3616838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3/16/2016</a:t>
            </a:r>
            <a:endParaRPr lang="en-US"/>
          </a:p>
        </p:txBody>
      </p:sp>
      <p:sp>
        <p:nvSpPr>
          <p:cNvPr id="4" name="Footer Placeholder 3"/>
          <p:cNvSpPr>
            <a:spLocks noGrp="1"/>
          </p:cNvSpPr>
          <p:nvPr>
            <p:ph type="ftr" sz="quarter" idx="11"/>
          </p:nvPr>
        </p:nvSpPr>
        <p:spPr/>
        <p:txBody>
          <a:bodyPr/>
          <a:lstStyle/>
          <a:p>
            <a:r>
              <a:rPr lang="en-US" smtClean="0"/>
              <a:t>ilide2016conference, Jasná, Slovakia</a:t>
            </a:r>
            <a:endParaRPr lang="en-US"/>
          </a:p>
        </p:txBody>
      </p:sp>
      <p:sp>
        <p:nvSpPr>
          <p:cNvPr id="5" name="Slide Number Placeholder 4"/>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2730052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3/16/2016</a:t>
            </a:r>
            <a:endParaRPr lang="en-US"/>
          </a:p>
        </p:txBody>
      </p:sp>
      <p:sp>
        <p:nvSpPr>
          <p:cNvPr id="3" name="Footer Placeholder 2"/>
          <p:cNvSpPr>
            <a:spLocks noGrp="1"/>
          </p:cNvSpPr>
          <p:nvPr>
            <p:ph type="ftr" sz="quarter" idx="11"/>
          </p:nvPr>
        </p:nvSpPr>
        <p:spPr/>
        <p:txBody>
          <a:bodyPr/>
          <a:lstStyle/>
          <a:p>
            <a:r>
              <a:rPr lang="en-US" smtClean="0"/>
              <a:t>ilide2016conference, Jasná, Slovakia</a:t>
            </a:r>
            <a:endParaRPr lang="en-US"/>
          </a:p>
        </p:txBody>
      </p:sp>
      <p:sp>
        <p:nvSpPr>
          <p:cNvPr id="4" name="Slide Number Placeholder 3"/>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1906750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3/16/2016</a:t>
            </a:r>
            <a:endParaRPr lang="en-US"/>
          </a:p>
        </p:txBody>
      </p:sp>
      <p:sp>
        <p:nvSpPr>
          <p:cNvPr id="6" name="Footer Placeholder 5"/>
          <p:cNvSpPr>
            <a:spLocks noGrp="1"/>
          </p:cNvSpPr>
          <p:nvPr>
            <p:ph type="ftr" sz="quarter" idx="11"/>
          </p:nvPr>
        </p:nvSpPr>
        <p:spPr/>
        <p:txBody>
          <a:bodyPr/>
          <a:lstStyle/>
          <a:p>
            <a:r>
              <a:rPr lang="en-US" smtClean="0"/>
              <a:t>ilide2016conference, Jasná, Slovakia</a:t>
            </a:r>
            <a:endParaRPr lang="en-US"/>
          </a:p>
        </p:txBody>
      </p:sp>
      <p:sp>
        <p:nvSpPr>
          <p:cNvPr id="7" name="Slide Number Placeholder 6"/>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3450353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3/16/2016</a:t>
            </a:r>
            <a:endParaRPr lang="en-US"/>
          </a:p>
        </p:txBody>
      </p:sp>
      <p:sp>
        <p:nvSpPr>
          <p:cNvPr id="6" name="Footer Placeholder 5"/>
          <p:cNvSpPr>
            <a:spLocks noGrp="1"/>
          </p:cNvSpPr>
          <p:nvPr>
            <p:ph type="ftr" sz="quarter" idx="11"/>
          </p:nvPr>
        </p:nvSpPr>
        <p:spPr/>
        <p:txBody>
          <a:bodyPr/>
          <a:lstStyle/>
          <a:p>
            <a:r>
              <a:rPr lang="en-US" smtClean="0"/>
              <a:t>ilide2016conference, Jasná, Slovakia</a:t>
            </a:r>
            <a:endParaRPr lang="en-US"/>
          </a:p>
        </p:txBody>
      </p:sp>
      <p:sp>
        <p:nvSpPr>
          <p:cNvPr id="7" name="Slide Number Placeholder 6"/>
          <p:cNvSpPr>
            <a:spLocks noGrp="1"/>
          </p:cNvSpPr>
          <p:nvPr>
            <p:ph type="sldNum" sz="quarter" idx="12"/>
          </p:nvPr>
        </p:nvSpPr>
        <p:spPr/>
        <p:txBody>
          <a:bodyPr/>
          <a:lstStyle/>
          <a:p>
            <a:fld id="{ACDB22A3-6822-4D55-BBEF-DC44A67E4B7A}" type="slidenum">
              <a:rPr lang="en-US" smtClean="0"/>
              <a:t>‹#›</a:t>
            </a:fld>
            <a:endParaRPr lang="en-US"/>
          </a:p>
        </p:txBody>
      </p:sp>
    </p:spTree>
    <p:extLst>
      <p:ext uri="{BB962C8B-B14F-4D97-AF65-F5344CB8AC3E}">
        <p14:creationId xmlns:p14="http://schemas.microsoft.com/office/powerpoint/2010/main" val="867817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3/16/2016</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ilide2016conference, Jasná, Slovakia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DB22A3-6822-4D55-BBEF-DC44A67E4B7A}" type="slidenum">
              <a:rPr lang="en-US" smtClean="0"/>
              <a:t>‹#›</a:t>
            </a:fld>
            <a:endParaRPr lang="en-US" dirty="0"/>
          </a:p>
        </p:txBody>
      </p:sp>
    </p:spTree>
    <p:extLst>
      <p:ext uri="{BB962C8B-B14F-4D97-AF65-F5344CB8AC3E}">
        <p14:creationId xmlns:p14="http://schemas.microsoft.com/office/powerpoint/2010/main" val="888968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0B74B0"/>
                </a:solidFill>
              </a:rPr>
              <a:t>Building cross-field national data repository</a:t>
            </a:r>
            <a:endParaRPr lang="en-US" b="1" dirty="0">
              <a:solidFill>
                <a:srgbClr val="0B74B0"/>
              </a:solidFill>
            </a:endParaRPr>
          </a:p>
        </p:txBody>
      </p:sp>
      <p:sp>
        <p:nvSpPr>
          <p:cNvPr id="3" name="Subtitle 2"/>
          <p:cNvSpPr>
            <a:spLocks noGrp="1"/>
          </p:cNvSpPr>
          <p:nvPr>
            <p:ph type="subTitle" idx="1"/>
          </p:nvPr>
        </p:nvSpPr>
        <p:spPr>
          <a:xfrm>
            <a:off x="1371600" y="3886200"/>
            <a:ext cx="6400800" cy="1371600"/>
          </a:xfrm>
        </p:spPr>
        <p:txBody>
          <a:bodyPr/>
          <a:lstStyle/>
          <a:p>
            <a:r>
              <a:rPr lang="en-US" dirty="0" smtClean="0"/>
              <a:t>Miroslav  </a:t>
            </a:r>
            <a:r>
              <a:rPr lang="cs-CZ" dirty="0" smtClean="0"/>
              <a:t>Šimek</a:t>
            </a:r>
          </a:p>
          <a:p>
            <a:r>
              <a:rPr lang="cs-CZ" dirty="0" smtClean="0"/>
              <a:t>Lukáš </a:t>
            </a:r>
            <a:r>
              <a:rPr lang="cs-CZ" dirty="0" err="1" smtClean="0"/>
              <a:t>Koštenský</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66347"/>
            <a:ext cx="1981200" cy="87812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9636" y="328720"/>
            <a:ext cx="2038350" cy="5533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684" y="5562600"/>
            <a:ext cx="2167132" cy="107899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8182" y="5562600"/>
            <a:ext cx="1695450" cy="1089932"/>
          </a:xfrm>
          <a:prstGeom prst="rect">
            <a:avLst/>
          </a:prstGeom>
        </p:spPr>
      </p:pic>
    </p:spTree>
    <p:extLst>
      <p:ext uri="{BB962C8B-B14F-4D97-AF65-F5344CB8AC3E}">
        <p14:creationId xmlns:p14="http://schemas.microsoft.com/office/powerpoint/2010/main" val="3205537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Obrázek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4366933"/>
            <a:ext cx="9140687" cy="2041566"/>
          </a:xfrm>
          <a:prstGeom prst="rect">
            <a:avLst/>
          </a:prstGeom>
        </p:spPr>
      </p:pic>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10</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TextovéPole 16"/>
          <p:cNvSpPr txBox="1"/>
          <p:nvPr/>
        </p:nvSpPr>
        <p:spPr>
          <a:xfrm>
            <a:off x="6859540" y="4038798"/>
            <a:ext cx="2130520" cy="369332"/>
          </a:xfrm>
          <a:prstGeom prst="rect">
            <a:avLst/>
          </a:prstGeom>
          <a:noFill/>
        </p:spPr>
        <p:txBody>
          <a:bodyPr wrap="none" rtlCol="0">
            <a:spAutoFit/>
          </a:bodyPr>
          <a:lstStyle/>
          <a:p>
            <a:r>
              <a:rPr lang="en-US" dirty="0" smtClean="0"/>
              <a:t>Source: bafa.vscht.cz</a:t>
            </a:r>
            <a:endParaRPr lang="cs-CZ" dirty="0"/>
          </a:p>
        </p:txBody>
      </p:sp>
      <p:pic>
        <p:nvPicPr>
          <p:cNvPr id="6" name="Obráze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03" y="2073476"/>
            <a:ext cx="3907597" cy="2315926"/>
          </a:xfrm>
          <a:prstGeom prst="rect">
            <a:avLst/>
          </a:prstGeom>
        </p:spPr>
      </p:pic>
      <p:pic>
        <p:nvPicPr>
          <p:cNvPr id="14" name="Obrázek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6357" y="2133798"/>
            <a:ext cx="3866589" cy="1752402"/>
          </a:xfrm>
          <a:prstGeom prst="rect">
            <a:avLst/>
          </a:prstGeom>
        </p:spPr>
      </p:pic>
    </p:spTree>
    <p:extLst>
      <p:ext uri="{BB962C8B-B14F-4D97-AF65-F5344CB8AC3E}">
        <p14:creationId xmlns:p14="http://schemas.microsoft.com/office/powerpoint/2010/main" val="83296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11</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2667000" y="2197547"/>
            <a:ext cx="8382000" cy="3956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B74B0"/>
              </a:buClr>
            </a:pPr>
            <a:endParaRPr lang="en-US" dirty="0" smtClean="0"/>
          </a:p>
        </p:txBody>
      </p:sp>
      <p:sp>
        <p:nvSpPr>
          <p:cNvPr id="3" name="Zástupný symbol pro obsah 2"/>
          <p:cNvSpPr>
            <a:spLocks noGrp="1"/>
          </p:cNvSpPr>
          <p:nvPr>
            <p:ph idx="1"/>
          </p:nvPr>
        </p:nvSpPr>
        <p:spPr>
          <a:xfrm>
            <a:off x="404191" y="1664766"/>
            <a:ext cx="8229600" cy="4670613"/>
          </a:xfrm>
        </p:spPr>
        <p:txBody>
          <a:bodyPr>
            <a:normAutofit lnSpcReduction="10000"/>
          </a:bodyPr>
          <a:lstStyle/>
          <a:p>
            <a:pPr>
              <a:buClr>
                <a:srgbClr val="0B74B0"/>
              </a:buClr>
            </a:pPr>
            <a:r>
              <a:rPr lang="en-US" dirty="0" smtClean="0"/>
              <a:t>Carefully </a:t>
            </a:r>
            <a:r>
              <a:rPr lang="en-US" dirty="0"/>
              <a:t>log the source compounds, </a:t>
            </a:r>
            <a:r>
              <a:rPr lang="en-US" dirty="0" smtClean="0"/>
              <a:t>reactions, reaction conditions and tools used, synthetized </a:t>
            </a:r>
            <a:r>
              <a:rPr lang="en-US" dirty="0"/>
              <a:t>products and the data coming </a:t>
            </a:r>
            <a:r>
              <a:rPr lang="en-US" dirty="0" smtClean="0"/>
              <a:t>from </a:t>
            </a:r>
            <a:r>
              <a:rPr lang="en-US" dirty="0"/>
              <a:t>spectroscopic measurements, </a:t>
            </a:r>
            <a:r>
              <a:rPr lang="en-US" dirty="0" smtClean="0"/>
              <a:t>NMR, chromatography and </a:t>
            </a:r>
            <a:r>
              <a:rPr lang="en-US" dirty="0"/>
              <a:t>other analytical methods</a:t>
            </a:r>
          </a:p>
          <a:p>
            <a:pPr>
              <a:buClr>
                <a:srgbClr val="0B74B0"/>
              </a:buClr>
            </a:pPr>
            <a:r>
              <a:rPr lang="en-US" dirty="0"/>
              <a:t>Want to </a:t>
            </a:r>
          </a:p>
          <a:p>
            <a:pPr lvl="1">
              <a:buClr>
                <a:srgbClr val="0B74B0"/>
              </a:buClr>
            </a:pPr>
            <a:r>
              <a:rPr lang="en-US" dirty="0"/>
              <a:t>have the data </a:t>
            </a:r>
            <a:r>
              <a:rPr lang="en-US" dirty="0" smtClean="0"/>
              <a:t>safe, backed-up</a:t>
            </a:r>
            <a:endParaRPr lang="en-US" dirty="0"/>
          </a:p>
          <a:p>
            <a:pPr lvl="1">
              <a:buClr>
                <a:srgbClr val="0B74B0"/>
              </a:buClr>
            </a:pPr>
            <a:r>
              <a:rPr lang="en-US" dirty="0"/>
              <a:t>make sure that the data are searchable and </a:t>
            </a:r>
            <a:r>
              <a:rPr lang="en-US" dirty="0" smtClean="0"/>
              <a:t>available for all the </a:t>
            </a:r>
            <a:r>
              <a:rPr lang="en-US" dirty="0"/>
              <a:t>team </a:t>
            </a:r>
            <a:r>
              <a:rPr lang="en-US" dirty="0" smtClean="0"/>
              <a:t>members, regardless of their geographical location</a:t>
            </a:r>
            <a:endParaRPr lang="en-US" dirty="0"/>
          </a:p>
          <a:p>
            <a:endParaRPr lang="cs-CZ" dirty="0"/>
          </a:p>
        </p:txBody>
      </p:sp>
    </p:spTree>
    <p:extLst>
      <p:ext uri="{BB962C8B-B14F-4D97-AF65-F5344CB8AC3E}">
        <p14:creationId xmlns:p14="http://schemas.microsoft.com/office/powerpoint/2010/main" val="2388960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2667000" y="2197547"/>
            <a:ext cx="8382000" cy="3956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B74B0"/>
              </a:buClr>
            </a:pPr>
            <a:endParaRPr lang="en-US" dirty="0" smtClean="0"/>
          </a:p>
        </p:txBody>
      </p:sp>
      <p:sp>
        <p:nvSpPr>
          <p:cNvPr id="3" name="Zástupný symbol pro obsah 2"/>
          <p:cNvSpPr>
            <a:spLocks noGrp="1"/>
          </p:cNvSpPr>
          <p:nvPr>
            <p:ph idx="1"/>
          </p:nvPr>
        </p:nvSpPr>
        <p:spPr>
          <a:xfrm>
            <a:off x="404191" y="1905000"/>
            <a:ext cx="8229600" cy="4430379"/>
          </a:xfrm>
        </p:spPr>
        <p:txBody>
          <a:bodyPr>
            <a:normAutofit/>
          </a:bodyPr>
          <a:lstStyle/>
          <a:p>
            <a:pPr>
              <a:buClr>
                <a:srgbClr val="0B74B0"/>
              </a:buClr>
            </a:pPr>
            <a:r>
              <a:rPr lang="en-US" dirty="0" smtClean="0"/>
              <a:t>Make </a:t>
            </a:r>
            <a:r>
              <a:rPr lang="en-US" dirty="0"/>
              <a:t>sure that the data are </a:t>
            </a:r>
            <a:r>
              <a:rPr lang="en-US" dirty="0" smtClean="0"/>
              <a:t>searchable</a:t>
            </a:r>
          </a:p>
          <a:p>
            <a:pPr lvl="1">
              <a:buClr>
                <a:srgbClr val="0B74B0"/>
              </a:buClr>
            </a:pPr>
            <a:r>
              <a:rPr lang="en-US" dirty="0" smtClean="0"/>
              <a:t>Give me data about chemical compounds</a:t>
            </a:r>
            <a:br>
              <a:rPr lang="en-US" dirty="0" smtClean="0"/>
            </a:br>
            <a:r>
              <a:rPr lang="en-US" dirty="0" smtClean="0"/>
              <a:t/>
            </a:r>
            <a:br>
              <a:rPr lang="en-US" dirty="0" smtClean="0"/>
            </a:br>
            <a:r>
              <a:rPr lang="en-US" dirty="0" smtClean="0"/>
              <a:t>with                 substructure</a:t>
            </a:r>
          </a:p>
          <a:p>
            <a:pPr lvl="1">
              <a:buClr>
                <a:srgbClr val="0B74B0"/>
              </a:buClr>
            </a:pPr>
            <a:endParaRPr lang="en-US" dirty="0"/>
          </a:p>
          <a:p>
            <a:pPr lvl="1">
              <a:buClr>
                <a:srgbClr val="0B74B0"/>
              </a:buClr>
            </a:pPr>
            <a:r>
              <a:rPr lang="en-US" dirty="0" smtClean="0"/>
              <a:t>Give me all data containing a sharp peak in IR spectrum in the region of  2500-3000</a:t>
            </a:r>
            <a:endParaRPr lang="en-US" dirty="0"/>
          </a:p>
          <a:p>
            <a:endParaRPr lang="cs-CZ" dirty="0"/>
          </a:p>
        </p:txBody>
      </p:sp>
      <p:pic>
        <p:nvPicPr>
          <p:cNvPr id="12" name="Obráze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1193" y="3125705"/>
            <a:ext cx="1319213" cy="994484"/>
          </a:xfrm>
          <a:prstGeom prst="rect">
            <a:avLst/>
          </a:prstGeom>
        </p:spPr>
      </p:pic>
    </p:spTree>
    <p:extLst>
      <p:ext uri="{BB962C8B-B14F-4D97-AF65-F5344CB8AC3E}">
        <p14:creationId xmlns:p14="http://schemas.microsoft.com/office/powerpoint/2010/main" val="1551271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2667000" y="2197547"/>
            <a:ext cx="8382000" cy="3956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B74B0"/>
              </a:buClr>
            </a:pPr>
            <a:endParaRPr lang="en-US" dirty="0" smtClean="0"/>
          </a:p>
        </p:txBody>
      </p:sp>
      <p:sp>
        <p:nvSpPr>
          <p:cNvPr id="3" name="Zástupný symbol pro obsah 2"/>
          <p:cNvSpPr>
            <a:spLocks noGrp="1"/>
          </p:cNvSpPr>
          <p:nvPr>
            <p:ph idx="1"/>
          </p:nvPr>
        </p:nvSpPr>
        <p:spPr>
          <a:xfrm>
            <a:off x="404191" y="1752600"/>
            <a:ext cx="8229600" cy="4582779"/>
          </a:xfrm>
        </p:spPr>
        <p:txBody>
          <a:bodyPr>
            <a:normAutofit/>
          </a:bodyPr>
          <a:lstStyle/>
          <a:p>
            <a:pPr>
              <a:buClr>
                <a:srgbClr val="0B74B0"/>
              </a:buClr>
            </a:pPr>
            <a:r>
              <a:rPr lang="en-US" dirty="0" smtClean="0"/>
              <a:t>Do </a:t>
            </a:r>
            <a:r>
              <a:rPr lang="en-US" dirty="0"/>
              <a:t>not want to publish the data </a:t>
            </a:r>
            <a:r>
              <a:rPr lang="en-US" dirty="0" smtClean="0"/>
              <a:t>at the time of measurement because</a:t>
            </a:r>
            <a:r>
              <a:rPr lang="en-US" dirty="0"/>
              <a:t>:</a:t>
            </a:r>
          </a:p>
          <a:p>
            <a:pPr lvl="1">
              <a:buClr>
                <a:srgbClr val="0B74B0"/>
              </a:buClr>
            </a:pPr>
            <a:r>
              <a:rPr lang="en-US" dirty="0" smtClean="0"/>
              <a:t>They are writing an article </a:t>
            </a:r>
            <a:r>
              <a:rPr lang="en-US" dirty="0"/>
              <a:t>about the </a:t>
            </a:r>
            <a:r>
              <a:rPr lang="en-US" dirty="0" smtClean="0"/>
              <a:t>reactions/compounds/data (publish or perish)</a:t>
            </a:r>
          </a:p>
          <a:p>
            <a:pPr lvl="1">
              <a:buClr>
                <a:srgbClr val="0B74B0"/>
              </a:buClr>
            </a:pPr>
            <a:r>
              <a:rPr lang="en-US" dirty="0" smtClean="0"/>
              <a:t>They want to patent the reactions</a:t>
            </a:r>
          </a:p>
          <a:p>
            <a:pPr lvl="1">
              <a:buClr>
                <a:srgbClr val="0B74B0"/>
              </a:buClr>
            </a:pPr>
            <a:r>
              <a:rPr lang="en-US" dirty="0" smtClean="0"/>
              <a:t>They are members of the Laboratory of New Psychotropic Drugs and their results can’t be published in detail at all</a:t>
            </a:r>
            <a:endParaRPr lang="cs-CZ" dirty="0"/>
          </a:p>
        </p:txBody>
      </p:sp>
    </p:spTree>
    <p:extLst>
      <p:ext uri="{BB962C8B-B14F-4D97-AF65-F5344CB8AC3E}">
        <p14:creationId xmlns:p14="http://schemas.microsoft.com/office/powerpoint/2010/main" val="3160041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928556"/>
            <a:ext cx="5233988" cy="3634044"/>
          </a:xfrm>
          <a:prstGeom prst="rect">
            <a:avLst/>
          </a:prstGeom>
        </p:spPr>
      </p:pic>
      <p:sp>
        <p:nvSpPr>
          <p:cNvPr id="11" name="TextovéPole 10"/>
          <p:cNvSpPr txBox="1"/>
          <p:nvPr/>
        </p:nvSpPr>
        <p:spPr>
          <a:xfrm>
            <a:off x="1656522" y="5593070"/>
            <a:ext cx="5569538" cy="646331"/>
          </a:xfrm>
          <a:prstGeom prst="rect">
            <a:avLst/>
          </a:prstGeom>
          <a:noFill/>
        </p:spPr>
        <p:txBody>
          <a:bodyPr wrap="none" rtlCol="0">
            <a:spAutoFit/>
          </a:bodyPr>
          <a:lstStyle/>
          <a:p>
            <a:r>
              <a:rPr lang="en-US" dirty="0" smtClean="0"/>
              <a:t>Source: Multi-disciplinary approaches to Romany Studies,</a:t>
            </a:r>
          </a:p>
          <a:p>
            <a:r>
              <a:rPr lang="en-US" dirty="0" smtClean="0"/>
              <a:t>CEU 2007-2009</a:t>
            </a:r>
            <a:endParaRPr lang="cs-CZ" dirty="0"/>
          </a:p>
        </p:txBody>
      </p:sp>
    </p:spTree>
    <p:extLst>
      <p:ext uri="{BB962C8B-B14F-4D97-AF65-F5344CB8AC3E}">
        <p14:creationId xmlns:p14="http://schemas.microsoft.com/office/powerpoint/2010/main" val="4233645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3" name="Content Placeholder 2"/>
          <p:cNvSpPr>
            <a:spLocks noGrp="1"/>
          </p:cNvSpPr>
          <p:nvPr>
            <p:ph idx="1"/>
          </p:nvPr>
        </p:nvSpPr>
        <p:spPr>
          <a:xfrm>
            <a:off x="457200" y="1600201"/>
            <a:ext cx="8229600" cy="4114800"/>
          </a:xfrm>
        </p:spPr>
        <p:txBody>
          <a:bodyPr>
            <a:normAutofit fontScale="70000" lnSpcReduction="20000"/>
          </a:bodyPr>
          <a:lstStyle/>
          <a:p>
            <a:pPr>
              <a:buClr>
                <a:srgbClr val="0B74B0"/>
              </a:buClr>
            </a:pPr>
            <a:r>
              <a:rPr lang="en-US" dirty="0" smtClean="0"/>
              <a:t>Need to store recordings of interviews with Roma people from the Czech Republic and Slovakia together with different searchable metadata</a:t>
            </a:r>
          </a:p>
          <a:p>
            <a:pPr lvl="1">
              <a:buClr>
                <a:srgbClr val="0B74B0"/>
              </a:buClr>
            </a:pPr>
            <a:r>
              <a:rPr lang="en-US" dirty="0" smtClean="0"/>
              <a:t>Technical (where, when, data format, …)</a:t>
            </a:r>
          </a:p>
          <a:p>
            <a:pPr lvl="1">
              <a:buClr>
                <a:srgbClr val="0B74B0"/>
              </a:buClr>
            </a:pPr>
            <a:r>
              <a:rPr lang="en-US" dirty="0" smtClean="0"/>
              <a:t>Personal (who, personal relations, …)</a:t>
            </a:r>
          </a:p>
          <a:p>
            <a:pPr lvl="1">
              <a:buClr>
                <a:srgbClr val="0B74B0"/>
              </a:buClr>
            </a:pPr>
            <a:r>
              <a:rPr lang="en-US" dirty="0" smtClean="0"/>
              <a:t>Transcriptions, interview topics, tags, …</a:t>
            </a:r>
          </a:p>
          <a:p>
            <a:pPr>
              <a:buClr>
                <a:srgbClr val="0B74B0"/>
              </a:buClr>
            </a:pPr>
            <a:r>
              <a:rPr lang="en-US" dirty="0" smtClean="0"/>
              <a:t>Problems:</a:t>
            </a:r>
          </a:p>
          <a:p>
            <a:pPr lvl="1">
              <a:buClr>
                <a:srgbClr val="0B74B0"/>
              </a:buClr>
            </a:pPr>
            <a:r>
              <a:rPr lang="en-US" dirty="0" smtClean="0"/>
              <a:t>Both data (recordings) and metadata contain personal information that should not be published beyond the team members</a:t>
            </a:r>
          </a:p>
          <a:p>
            <a:pPr lvl="1">
              <a:buClr>
                <a:srgbClr val="0B74B0"/>
              </a:buClr>
            </a:pPr>
            <a:r>
              <a:rPr lang="en-US" dirty="0" smtClean="0"/>
              <a:t>Some parts of the recordings may contain descriptions of activities that could not be disclosed at the moment, should not be available even to the team but might be disclosed later</a:t>
            </a:r>
            <a:endParaRPr lang="en-US" dirty="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45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Romany </a:t>
            </a:r>
            <a:r>
              <a:rPr lang="en-US" b="1" dirty="0">
                <a:solidFill>
                  <a:srgbClr val="0B74B0"/>
                </a:solidFill>
              </a:rPr>
              <a:t>Studies, Faculty </a:t>
            </a:r>
            <a:r>
              <a:rPr lang="en-US" b="1" dirty="0" smtClean="0">
                <a:solidFill>
                  <a:srgbClr val="0B74B0"/>
                </a:solidFill>
              </a:rPr>
              <a:t/>
            </a:r>
            <a:br>
              <a:rPr lang="en-US" b="1" dirty="0" smtClean="0">
                <a:solidFill>
                  <a:srgbClr val="0B74B0"/>
                </a:solidFill>
              </a:rPr>
            </a:br>
            <a:r>
              <a:rPr lang="en-US" b="1" dirty="0" smtClean="0">
                <a:solidFill>
                  <a:srgbClr val="0B74B0"/>
                </a:solidFill>
              </a:rPr>
              <a:t>of Arts</a:t>
            </a:r>
            <a:r>
              <a:rPr lang="en-US" b="1" dirty="0">
                <a:solidFill>
                  <a:srgbClr val="0B74B0"/>
                </a:solidFill>
              </a:rPr>
              <a:t>, Charles University</a:t>
            </a:r>
          </a:p>
        </p:txBody>
      </p:sp>
      <p:sp>
        <p:nvSpPr>
          <p:cNvPr id="3" name="Content Placeholder 2"/>
          <p:cNvSpPr>
            <a:spLocks noGrp="1"/>
          </p:cNvSpPr>
          <p:nvPr>
            <p:ph idx="1"/>
          </p:nvPr>
        </p:nvSpPr>
        <p:spPr>
          <a:xfrm>
            <a:off x="457200" y="1600201"/>
            <a:ext cx="8229600" cy="4114800"/>
          </a:xfrm>
        </p:spPr>
        <p:txBody>
          <a:bodyPr>
            <a:normAutofit fontScale="77500" lnSpcReduction="20000"/>
          </a:bodyPr>
          <a:lstStyle/>
          <a:p>
            <a:pPr>
              <a:buClr>
                <a:srgbClr val="0B74B0"/>
              </a:buClr>
            </a:pPr>
            <a:r>
              <a:rPr lang="en-US" dirty="0" smtClean="0"/>
              <a:t>From the data point of view, one resource (in this case a video recording) should have several manifestations:</a:t>
            </a:r>
          </a:p>
          <a:p>
            <a:pPr lvl="1">
              <a:buClr>
                <a:srgbClr val="0B74B0"/>
              </a:buClr>
            </a:pPr>
            <a:r>
              <a:rPr lang="en-US" dirty="0" smtClean="0"/>
              <a:t>Full version, archived but not available to anyone but the author</a:t>
            </a:r>
          </a:p>
          <a:p>
            <a:pPr lvl="1">
              <a:buClr>
                <a:srgbClr val="0B74B0"/>
              </a:buClr>
            </a:pPr>
            <a:r>
              <a:rPr lang="en-US" dirty="0" smtClean="0"/>
              <a:t>Version with some of the information stripped/blackened for the team members</a:t>
            </a:r>
          </a:p>
          <a:p>
            <a:pPr lvl="1">
              <a:buClr>
                <a:srgbClr val="0B74B0"/>
              </a:buClr>
            </a:pPr>
            <a:r>
              <a:rPr lang="en-US" dirty="0" smtClean="0"/>
              <a:t>Even more stripped version for public use</a:t>
            </a:r>
          </a:p>
          <a:p>
            <a:pPr>
              <a:buClr>
                <a:srgbClr val="0B74B0"/>
              </a:buClr>
            </a:pPr>
            <a:r>
              <a:rPr lang="en-US" dirty="0" smtClean="0"/>
              <a:t>DTTO for metadata</a:t>
            </a:r>
          </a:p>
          <a:p>
            <a:pPr lvl="1">
              <a:buClr>
                <a:srgbClr val="0B74B0"/>
              </a:buClr>
            </a:pPr>
            <a:r>
              <a:rPr lang="en-US" dirty="0" smtClean="0"/>
              <a:t>Highest protection: SSN and other identifiers</a:t>
            </a:r>
          </a:p>
          <a:p>
            <a:pPr lvl="1">
              <a:buClr>
                <a:srgbClr val="0B74B0"/>
              </a:buClr>
            </a:pPr>
            <a:r>
              <a:rPr lang="en-US" dirty="0" smtClean="0"/>
              <a:t>Medium protection: date of birth</a:t>
            </a:r>
          </a:p>
          <a:p>
            <a:pPr lvl="1">
              <a:buClr>
                <a:srgbClr val="0B74B0"/>
              </a:buClr>
            </a:pPr>
            <a:r>
              <a:rPr lang="en-US" dirty="0" smtClean="0"/>
              <a:t>No protection: age</a:t>
            </a:r>
          </a:p>
          <a:p>
            <a:pPr>
              <a:buClr>
                <a:srgbClr val="0B74B0"/>
              </a:buClr>
            </a:pPr>
            <a:r>
              <a:rPr lang="en-US" dirty="0" smtClean="0"/>
              <a:t>The sets of data and metadata with a given level of protection changes in time</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16</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662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Comparison</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17</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1" name="Tabulka 10"/>
          <p:cNvGraphicFramePr>
            <a:graphicFrameLocks noGrp="1"/>
          </p:cNvGraphicFramePr>
          <p:nvPr>
            <p:extLst>
              <p:ext uri="{D42A27DB-BD31-4B8C-83A1-F6EECF244321}">
                <p14:modId xmlns:p14="http://schemas.microsoft.com/office/powerpoint/2010/main" val="3462061806"/>
              </p:ext>
            </p:extLst>
          </p:nvPr>
        </p:nvGraphicFramePr>
        <p:xfrm>
          <a:off x="152400" y="1219200"/>
          <a:ext cx="8839200" cy="5217160"/>
        </p:xfrm>
        <a:graphic>
          <a:graphicData uri="http://schemas.openxmlformats.org/drawingml/2006/table">
            <a:tbl>
              <a:tblPr firstRow="1" bandRow="1">
                <a:tableStyleId>{3B4B98B0-60AC-42C2-AFA5-B58CD77FA1E5}</a:tableStyleId>
              </a:tblPr>
              <a:tblGrid>
                <a:gridCol w="1371599"/>
                <a:gridCol w="2714446"/>
                <a:gridCol w="2543355"/>
                <a:gridCol w="2209800"/>
              </a:tblGrid>
              <a:tr h="370840">
                <a:tc>
                  <a:txBody>
                    <a:bodyPr/>
                    <a:lstStyle/>
                    <a:p>
                      <a:endParaRPr lang="en-US" dirty="0" smtClean="0"/>
                    </a:p>
                  </a:txBody>
                  <a:tcPr/>
                </a:tc>
                <a:tc>
                  <a:txBody>
                    <a:bodyPr/>
                    <a:lstStyle/>
                    <a:p>
                      <a:r>
                        <a:rPr lang="en-US" dirty="0" smtClean="0"/>
                        <a:t>Chemists</a:t>
                      </a:r>
                    </a:p>
                  </a:txBody>
                  <a:tcPr/>
                </a:tc>
                <a:tc>
                  <a:txBody>
                    <a:bodyPr/>
                    <a:lstStyle/>
                    <a:p>
                      <a:r>
                        <a:rPr lang="en-US" dirty="0" smtClean="0"/>
                        <a:t>Romany Studies</a:t>
                      </a:r>
                      <a:endParaRPr lang="cs-CZ" dirty="0"/>
                    </a:p>
                  </a:txBody>
                  <a:tcPr/>
                </a:tc>
                <a:tc>
                  <a:txBody>
                    <a:bodyPr/>
                    <a:lstStyle/>
                    <a:p>
                      <a:r>
                        <a:rPr lang="en-US" dirty="0" smtClean="0"/>
                        <a:t>Classical libraries</a:t>
                      </a:r>
                      <a:endParaRPr lang="cs-CZ" dirty="0"/>
                    </a:p>
                  </a:txBody>
                  <a:tcPr/>
                </a:tc>
              </a:tr>
              <a:tr h="370840">
                <a:tc>
                  <a:txBody>
                    <a:bodyPr/>
                    <a:lstStyle/>
                    <a:p>
                      <a:r>
                        <a:rPr lang="en-US" b="1" dirty="0" smtClean="0"/>
                        <a:t>Data formats</a:t>
                      </a:r>
                    </a:p>
                  </a:txBody>
                  <a:tcPr/>
                </a:tc>
                <a:tc>
                  <a:txBody>
                    <a:bodyPr/>
                    <a:lstStyle/>
                    <a:p>
                      <a:r>
                        <a:rPr lang="en-US" dirty="0" smtClean="0"/>
                        <a:t>Mainly specialized data formats:</a:t>
                      </a:r>
                    </a:p>
                    <a:p>
                      <a:endParaRPr lang="en-US" dirty="0" smtClean="0"/>
                    </a:p>
                    <a:p>
                      <a:r>
                        <a:rPr lang="en-US" dirty="0" smtClean="0"/>
                        <a:t>Molecules, reactions, spectra,</a:t>
                      </a:r>
                      <a:r>
                        <a:rPr lang="en-US" baseline="0" dirty="0" smtClean="0"/>
                        <a:t> other measurements</a:t>
                      </a:r>
                      <a:endParaRPr lang="en-US" dirty="0" smtClean="0"/>
                    </a:p>
                  </a:txBody>
                  <a:tcPr/>
                </a:tc>
                <a:tc>
                  <a:txBody>
                    <a:bodyPr/>
                    <a:lstStyle/>
                    <a:p>
                      <a:r>
                        <a:rPr lang="en-US" dirty="0" smtClean="0"/>
                        <a:t>Mainly annotated multimedia:</a:t>
                      </a:r>
                    </a:p>
                    <a:p>
                      <a:endParaRPr lang="en-US" dirty="0" smtClean="0"/>
                    </a:p>
                    <a:p>
                      <a:r>
                        <a:rPr lang="en-US" dirty="0" smtClean="0"/>
                        <a:t>Videos, metadata about people,</a:t>
                      </a:r>
                      <a:r>
                        <a:rPr lang="en-US" baseline="0" dirty="0" smtClean="0"/>
                        <a:t> personal relations</a:t>
                      </a:r>
                      <a:endParaRPr lang="cs-CZ" dirty="0"/>
                    </a:p>
                  </a:txBody>
                  <a:tcPr/>
                </a:tc>
                <a:tc>
                  <a:txBody>
                    <a:bodyPr/>
                    <a:lstStyle/>
                    <a:p>
                      <a:r>
                        <a:rPr lang="en-US" dirty="0" smtClean="0"/>
                        <a:t>Classical</a:t>
                      </a:r>
                      <a:r>
                        <a:rPr lang="en-US" baseline="0" dirty="0" smtClean="0"/>
                        <a:t> </a:t>
                      </a:r>
                      <a:r>
                        <a:rPr lang="en-US" baseline="0" dirty="0" err="1" smtClean="0"/>
                        <a:t>DCTerms</a:t>
                      </a:r>
                      <a:r>
                        <a:rPr lang="en-US" baseline="0" dirty="0" smtClean="0"/>
                        <a:t> as you know them:</a:t>
                      </a:r>
                    </a:p>
                    <a:p>
                      <a:endParaRPr lang="en-US" dirty="0" smtClean="0"/>
                    </a:p>
                    <a:p>
                      <a:r>
                        <a:rPr lang="en-US" dirty="0" smtClean="0"/>
                        <a:t>Title, Author,</a:t>
                      </a:r>
                      <a:r>
                        <a:rPr lang="en-US" baseline="0" dirty="0" smtClean="0"/>
                        <a:t> Abstract, …</a:t>
                      </a:r>
                    </a:p>
                  </a:txBody>
                  <a:tcPr/>
                </a:tc>
              </a:tr>
              <a:tr h="370840">
                <a:tc>
                  <a:txBody>
                    <a:bodyPr/>
                    <a:lstStyle/>
                    <a:p>
                      <a:r>
                        <a:rPr lang="en-US" b="1" dirty="0" smtClean="0"/>
                        <a:t>Search</a:t>
                      </a:r>
                    </a:p>
                  </a:txBody>
                  <a:tcPr/>
                </a:tc>
                <a:tc>
                  <a:txBody>
                    <a:bodyPr/>
                    <a:lstStyle/>
                    <a:p>
                      <a:r>
                        <a:rPr lang="en-US" dirty="0" smtClean="0"/>
                        <a:t>Substructure</a:t>
                      </a:r>
                      <a:r>
                        <a:rPr lang="en-US" baseline="0" dirty="0" smtClean="0"/>
                        <a:t> search, searching by features in graphs, in metadata ann.</a:t>
                      </a:r>
                      <a:endParaRPr lang="en-US" dirty="0" smtClean="0"/>
                    </a:p>
                  </a:txBody>
                  <a:tcPr/>
                </a:tc>
                <a:tc>
                  <a:txBody>
                    <a:bodyPr/>
                    <a:lstStyle/>
                    <a:p>
                      <a:r>
                        <a:rPr lang="en-US" dirty="0" smtClean="0"/>
                        <a:t>Searching in metadata annotations</a:t>
                      </a:r>
                      <a:endParaRPr lang="cs-CZ" dirty="0"/>
                    </a:p>
                  </a:txBody>
                  <a:tcPr/>
                </a:tc>
                <a:tc>
                  <a:txBody>
                    <a:bodyPr/>
                    <a:lstStyle/>
                    <a:p>
                      <a:r>
                        <a:rPr lang="en-US" baseline="0" dirty="0" smtClean="0"/>
                        <a:t>Searching in metadata annotations</a:t>
                      </a:r>
                    </a:p>
                  </a:txBody>
                  <a:tcPr/>
                </a:tc>
              </a:tr>
              <a:tr h="370840">
                <a:tc>
                  <a:txBody>
                    <a:bodyPr/>
                    <a:lstStyle/>
                    <a:p>
                      <a:r>
                        <a:rPr lang="en-US" b="1" dirty="0" smtClean="0"/>
                        <a:t>Data amounts</a:t>
                      </a:r>
                    </a:p>
                  </a:txBody>
                  <a:tcPr/>
                </a:tc>
                <a:tc>
                  <a:txBody>
                    <a:bodyPr/>
                    <a:lstStyle/>
                    <a:p>
                      <a:r>
                        <a:rPr lang="en-US" dirty="0" smtClean="0"/>
                        <a:t>Huge (in case of computational chemistry)</a:t>
                      </a:r>
                    </a:p>
                  </a:txBody>
                  <a:tcPr/>
                </a:tc>
                <a:tc>
                  <a:txBody>
                    <a:bodyPr/>
                    <a:lstStyle/>
                    <a:p>
                      <a:r>
                        <a:rPr lang="en-US" dirty="0" smtClean="0"/>
                        <a:t>Large</a:t>
                      </a:r>
                      <a:endParaRPr lang="cs-CZ" dirty="0"/>
                    </a:p>
                  </a:txBody>
                  <a:tcPr/>
                </a:tc>
                <a:tc>
                  <a:txBody>
                    <a:bodyPr/>
                    <a:lstStyle/>
                    <a:p>
                      <a:r>
                        <a:rPr lang="en-US" baseline="0" dirty="0" smtClean="0"/>
                        <a:t>If not storing digitized data, moderate</a:t>
                      </a:r>
                    </a:p>
                  </a:txBody>
                  <a:tcPr/>
                </a:tc>
              </a:tr>
              <a:tr h="370840">
                <a:tc>
                  <a:txBody>
                    <a:bodyPr/>
                    <a:lstStyle/>
                    <a:p>
                      <a:r>
                        <a:rPr lang="en-US" b="1" dirty="0" smtClean="0"/>
                        <a:t>Security</a:t>
                      </a:r>
                    </a:p>
                  </a:txBody>
                  <a:tcPr/>
                </a:tc>
                <a:tc>
                  <a:txBody>
                    <a:bodyPr/>
                    <a:lstStyle/>
                    <a:p>
                      <a:r>
                        <a:rPr lang="en-US" dirty="0" smtClean="0"/>
                        <a:t>Very well defined and enforced</a:t>
                      </a:r>
                    </a:p>
                  </a:txBody>
                  <a:tcPr/>
                </a:tc>
                <a:tc>
                  <a:txBody>
                    <a:bodyPr/>
                    <a:lstStyle/>
                    <a:p>
                      <a:r>
                        <a:rPr lang="en-US" dirty="0" smtClean="0"/>
                        <a:t>Very well defined and enforced, to the level of single </a:t>
                      </a:r>
                      <a:r>
                        <a:rPr lang="en-US" dirty="0" err="1" smtClean="0"/>
                        <a:t>metadatum</a:t>
                      </a:r>
                      <a:endParaRPr lang="cs-CZ" dirty="0"/>
                    </a:p>
                  </a:txBody>
                  <a:tcPr/>
                </a:tc>
                <a:tc>
                  <a:txBody>
                    <a:bodyPr/>
                    <a:lstStyle/>
                    <a:p>
                      <a:r>
                        <a:rPr lang="en-US" baseline="0" dirty="0" smtClean="0"/>
                        <a:t>“Everything should be public, open access is the goal”</a:t>
                      </a:r>
                    </a:p>
                  </a:txBody>
                  <a:tcPr/>
                </a:tc>
              </a:tr>
              <a:tr h="370840">
                <a:tc>
                  <a:txBody>
                    <a:bodyPr/>
                    <a:lstStyle/>
                    <a:p>
                      <a:r>
                        <a:rPr lang="en-US" b="1" dirty="0" smtClean="0"/>
                        <a:t>Data entry</a:t>
                      </a:r>
                    </a:p>
                  </a:txBody>
                  <a:tcPr/>
                </a:tc>
                <a:tc>
                  <a:txBody>
                    <a:bodyPr/>
                    <a:lstStyle/>
                    <a:p>
                      <a:r>
                        <a:rPr lang="en-US" dirty="0" smtClean="0"/>
                        <a:t>Do not bother me with</a:t>
                      </a:r>
                      <a:r>
                        <a:rPr lang="en-US" baseline="0" dirty="0" smtClean="0"/>
                        <a:t> that</a:t>
                      </a:r>
                      <a:endParaRPr lang="en-US" dirty="0" smtClean="0"/>
                    </a:p>
                  </a:txBody>
                  <a:tcPr/>
                </a:tc>
                <a:tc>
                  <a:txBody>
                    <a:bodyPr/>
                    <a:lstStyle/>
                    <a:p>
                      <a:r>
                        <a:rPr lang="en-US" dirty="0" smtClean="0"/>
                        <a:t>I know</a:t>
                      </a:r>
                      <a:r>
                        <a:rPr lang="en-US" baseline="0" dirty="0" smtClean="0"/>
                        <a:t> I have to add subtitles</a:t>
                      </a:r>
                      <a:endParaRPr lang="cs-CZ" dirty="0"/>
                    </a:p>
                  </a:txBody>
                  <a:tcPr/>
                </a:tc>
                <a:tc>
                  <a:txBody>
                    <a:bodyPr/>
                    <a:lstStyle/>
                    <a:p>
                      <a:r>
                        <a:rPr lang="en-US" baseline="0" dirty="0" smtClean="0"/>
                        <a:t>Metadata specialists</a:t>
                      </a:r>
                    </a:p>
                  </a:txBody>
                  <a:tcPr/>
                </a:tc>
              </a:tr>
            </a:tbl>
          </a:graphicData>
        </a:graphic>
      </p:graphicFrame>
    </p:spTree>
    <p:extLst>
      <p:ext uri="{BB962C8B-B14F-4D97-AF65-F5344CB8AC3E}">
        <p14:creationId xmlns:p14="http://schemas.microsoft.com/office/powerpoint/2010/main" val="24969354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lstStyle/>
          <a:p>
            <a:r>
              <a:rPr lang="en-US" b="1" dirty="0" smtClean="0">
                <a:solidFill>
                  <a:srgbClr val="0B74B0"/>
                </a:solidFill>
              </a:rPr>
              <a:t>The Quest</a:t>
            </a:r>
            <a:endParaRPr lang="en-US" b="1" dirty="0">
              <a:solidFill>
                <a:srgbClr val="0B74B0"/>
              </a:solidFill>
            </a:endParaRPr>
          </a:p>
        </p:txBody>
      </p:sp>
      <p:sp>
        <p:nvSpPr>
          <p:cNvPr id="3" name="Content Placeholder 2"/>
          <p:cNvSpPr>
            <a:spLocks noGrp="1"/>
          </p:cNvSpPr>
          <p:nvPr>
            <p:ph idx="1"/>
          </p:nvPr>
        </p:nvSpPr>
        <p:spPr>
          <a:xfrm>
            <a:off x="457200" y="1600200"/>
            <a:ext cx="8229600" cy="4785201"/>
          </a:xfrm>
        </p:spPr>
        <p:txBody>
          <a:bodyPr>
            <a:normAutofit fontScale="92500" lnSpcReduction="10000"/>
          </a:bodyPr>
          <a:lstStyle/>
          <a:p>
            <a:pPr>
              <a:buClr>
                <a:srgbClr val="0B74B0"/>
              </a:buClr>
            </a:pPr>
            <a:r>
              <a:rPr lang="en-US" dirty="0" smtClean="0"/>
              <a:t>Data repository containing diverse data and associated metadata and providing customizable UI for searching, viewing and editing the data</a:t>
            </a:r>
          </a:p>
          <a:p>
            <a:pPr>
              <a:buClr>
                <a:srgbClr val="0B74B0"/>
              </a:buClr>
            </a:pPr>
            <a:r>
              <a:rPr lang="en-US" dirty="0" smtClean="0"/>
              <a:t>Easy to use tools for data filling</a:t>
            </a:r>
          </a:p>
          <a:p>
            <a:pPr lvl="1">
              <a:buClr>
                <a:srgbClr val="0B74B0"/>
              </a:buClr>
            </a:pPr>
            <a:r>
              <a:rPr lang="en-US" dirty="0" smtClean="0"/>
              <a:t>For chemistry, automatically send laboratory data to the server, run algorithms on measured data to identify and index search features</a:t>
            </a:r>
          </a:p>
          <a:p>
            <a:pPr lvl="1">
              <a:buClr>
                <a:srgbClr val="0B74B0"/>
              </a:buClr>
            </a:pPr>
            <a:r>
              <a:rPr lang="en-US" dirty="0" smtClean="0"/>
              <a:t>For Romany studies, have a mobile application for audio/video capture together with tagging and transcription tools, sending the data directly to the repository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18</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1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19</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a:bodyPr>
          <a:lstStyle/>
          <a:p>
            <a:pPr>
              <a:buClr>
                <a:srgbClr val="0B74B0"/>
              </a:buClr>
            </a:pPr>
            <a:r>
              <a:rPr lang="en-US" dirty="0" smtClean="0"/>
              <a:t>Reuse repository backend, do not write our own</a:t>
            </a:r>
          </a:p>
          <a:p>
            <a:pPr>
              <a:buClr>
                <a:srgbClr val="0B74B0"/>
              </a:buClr>
            </a:pPr>
            <a:r>
              <a:rPr lang="en-US" dirty="0" smtClean="0"/>
              <a:t>Reuse search, do not write our own</a:t>
            </a:r>
          </a:p>
          <a:p>
            <a:pPr>
              <a:buClr>
                <a:srgbClr val="0B74B0"/>
              </a:buClr>
            </a:pPr>
            <a:r>
              <a:rPr lang="en-US" dirty="0" smtClean="0"/>
              <a:t>Keep the design modular</a:t>
            </a:r>
          </a:p>
          <a:p>
            <a:pPr lvl="1">
              <a:buClr>
                <a:srgbClr val="0B74B0"/>
              </a:buClr>
            </a:pPr>
            <a:r>
              <a:rPr lang="en-US" dirty="0" smtClean="0"/>
              <a:t>adding new field should not mean changing the implementation of previous fields</a:t>
            </a:r>
          </a:p>
          <a:p>
            <a:pPr>
              <a:buClr>
                <a:srgbClr val="0B74B0"/>
              </a:buClr>
            </a:pPr>
            <a:r>
              <a:rPr lang="en-US" dirty="0" smtClean="0"/>
              <a:t>Keep the design open for interdisciplinary data</a:t>
            </a:r>
          </a:p>
          <a:p>
            <a:pPr>
              <a:buClr>
                <a:srgbClr val="0B74B0"/>
              </a:buClr>
            </a:pPr>
            <a:r>
              <a:rPr lang="en-US" dirty="0" smtClean="0"/>
              <a:t>Let it be in Python</a:t>
            </a:r>
            <a:endParaRPr lang="en-US" dirty="0"/>
          </a:p>
        </p:txBody>
      </p:sp>
    </p:spTree>
    <p:extLst>
      <p:ext uri="{BB962C8B-B14F-4D97-AF65-F5344CB8AC3E}">
        <p14:creationId xmlns:p14="http://schemas.microsoft.com/office/powerpoint/2010/main" val="1717925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Why NTK and UCT Prague?</a:t>
            </a:r>
            <a:endParaRPr lang="en-US" b="1" dirty="0">
              <a:solidFill>
                <a:srgbClr val="0B74B0"/>
              </a:solidFill>
            </a:endParaRPr>
          </a:p>
        </p:txBody>
      </p:sp>
      <p:sp>
        <p:nvSpPr>
          <p:cNvPr id="3" name="Content Placeholder 2"/>
          <p:cNvSpPr>
            <a:spLocks noGrp="1"/>
          </p:cNvSpPr>
          <p:nvPr>
            <p:ph idx="1"/>
          </p:nvPr>
        </p:nvSpPr>
        <p:spPr>
          <a:xfrm>
            <a:off x="457200" y="1600201"/>
            <a:ext cx="8229600" cy="2743198"/>
          </a:xfrm>
        </p:spPr>
        <p:txBody>
          <a:bodyPr>
            <a:normAutofit/>
          </a:bodyPr>
          <a:lstStyle/>
          <a:p>
            <a:pPr>
              <a:buClr>
                <a:srgbClr val="0B74B0"/>
              </a:buClr>
            </a:pPr>
            <a:r>
              <a:rPr lang="en-US" dirty="0" smtClean="0"/>
              <a:t>Centre for Information Services, UCT Prague</a:t>
            </a:r>
          </a:p>
          <a:p>
            <a:pPr lvl="1">
              <a:buClr>
                <a:srgbClr val="0B74B0"/>
              </a:buClr>
            </a:pPr>
            <a:r>
              <a:rPr lang="en-US" dirty="0" smtClean="0"/>
              <a:t>University libraries</a:t>
            </a:r>
          </a:p>
          <a:p>
            <a:pPr lvl="1">
              <a:buClr>
                <a:srgbClr val="0B74B0"/>
              </a:buClr>
            </a:pPr>
            <a:r>
              <a:rPr lang="en-US" dirty="0" smtClean="0"/>
              <a:t>UCT publishing house</a:t>
            </a:r>
          </a:p>
          <a:p>
            <a:pPr lvl="1">
              <a:buClr>
                <a:srgbClr val="0B74B0"/>
              </a:buClr>
            </a:pPr>
            <a:r>
              <a:rPr lang="en-US" dirty="0" smtClean="0"/>
              <a:t>IT support</a:t>
            </a:r>
          </a:p>
          <a:p>
            <a:pPr>
              <a:buClr>
                <a:srgbClr val="0B74B0"/>
              </a:buClr>
            </a:pPr>
            <a:endParaRPr lang="en-US" dirty="0" smtClean="0"/>
          </a:p>
          <a:p>
            <a:pPr>
              <a:buClr>
                <a:srgbClr val="0B74B0"/>
              </a:buClr>
            </a:pPr>
            <a:endParaRPr lang="en-US" dirty="0" smtClean="0"/>
          </a:p>
          <a:p>
            <a:pPr>
              <a:buClr>
                <a:srgbClr val="0B74B0"/>
              </a:buClr>
            </a:pPr>
            <a:endParaRPr lang="en-US" dirty="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rotWithShape="1">
          <a:blip r:embed="rId4">
            <a:extLst>
              <a:ext uri="{28A0092B-C50C-407E-A947-70E740481C1C}">
                <a14:useLocalDpi xmlns:a14="http://schemas.microsoft.com/office/drawing/2010/main" val="0"/>
              </a:ext>
            </a:extLst>
          </a:blip>
          <a:srcRect t="17654" b="13303"/>
          <a:stretch/>
        </p:blipFill>
        <p:spPr>
          <a:xfrm>
            <a:off x="-6626" y="4358797"/>
            <a:ext cx="9144000" cy="2057400"/>
          </a:xfrm>
          <a:prstGeom prst="rect">
            <a:avLst/>
          </a:prstGeom>
        </p:spPr>
      </p:pic>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Tree>
    <p:extLst>
      <p:ext uri="{BB962C8B-B14F-4D97-AF65-F5344CB8AC3E}">
        <p14:creationId xmlns:p14="http://schemas.microsoft.com/office/powerpoint/2010/main" val="3970996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lstStyle/>
          <a:p>
            <a:r>
              <a:rPr lang="en-US" b="1" dirty="0" smtClean="0">
                <a:solidFill>
                  <a:srgbClr val="0B74B0"/>
                </a:solidFill>
              </a:rPr>
              <a:t>Architecture</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20</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Krychle 17"/>
          <p:cNvSpPr/>
          <p:nvPr/>
        </p:nvSpPr>
        <p:spPr>
          <a:xfrm>
            <a:off x="2133600" y="1295400"/>
            <a:ext cx="1600200" cy="3889346"/>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UI layer based on Django</a:t>
            </a:r>
            <a:endParaRPr lang="cs-CZ" dirty="0"/>
          </a:p>
        </p:txBody>
      </p:sp>
      <p:sp>
        <p:nvSpPr>
          <p:cNvPr id="19" name="Obousměrná vodorovná šipka 18"/>
          <p:cNvSpPr/>
          <p:nvPr/>
        </p:nvSpPr>
        <p:spPr>
          <a:xfrm>
            <a:off x="517321" y="3033644"/>
            <a:ext cx="15240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1" name="Obousměrná vodorovná šipka 20"/>
          <p:cNvSpPr/>
          <p:nvPr/>
        </p:nvSpPr>
        <p:spPr>
          <a:xfrm>
            <a:off x="3473042" y="3033644"/>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5" name="Krychle 14"/>
          <p:cNvSpPr/>
          <p:nvPr/>
        </p:nvSpPr>
        <p:spPr>
          <a:xfrm>
            <a:off x="4038600" y="1295400"/>
            <a:ext cx="1752600" cy="3889346"/>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Data access layer</a:t>
            </a:r>
            <a:endParaRPr lang="cs-CZ" dirty="0"/>
          </a:p>
        </p:txBody>
      </p:sp>
      <p:sp>
        <p:nvSpPr>
          <p:cNvPr id="16" name="Pětiúhelník 15"/>
          <p:cNvSpPr/>
          <p:nvPr/>
        </p:nvSpPr>
        <p:spPr>
          <a:xfrm rot="16200000">
            <a:off x="3878098" y="5097298"/>
            <a:ext cx="930604"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Model definition</a:t>
            </a:r>
            <a:endParaRPr lang="cs-CZ" sz="1200" dirty="0"/>
          </a:p>
        </p:txBody>
      </p:sp>
      <p:sp>
        <p:nvSpPr>
          <p:cNvPr id="17" name="Pětiúhelník 16"/>
          <p:cNvSpPr/>
          <p:nvPr/>
        </p:nvSpPr>
        <p:spPr>
          <a:xfrm rot="16200000">
            <a:off x="4500169" y="5085651"/>
            <a:ext cx="953897"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Model definition</a:t>
            </a:r>
            <a:endParaRPr lang="cs-CZ" sz="1200" dirty="0"/>
          </a:p>
        </p:txBody>
      </p:sp>
      <p:sp>
        <p:nvSpPr>
          <p:cNvPr id="22" name="Obousměrná vodorovná šipka 21"/>
          <p:cNvSpPr/>
          <p:nvPr/>
        </p:nvSpPr>
        <p:spPr>
          <a:xfrm>
            <a:off x="5657850" y="1760149"/>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3" name="Obousměrná vodorovná šipka 22"/>
          <p:cNvSpPr/>
          <p:nvPr/>
        </p:nvSpPr>
        <p:spPr>
          <a:xfrm>
            <a:off x="5638800" y="3061960"/>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2" name="Krychle 11"/>
          <p:cNvSpPr/>
          <p:nvPr/>
        </p:nvSpPr>
        <p:spPr>
          <a:xfrm>
            <a:off x="6172200" y="1295400"/>
            <a:ext cx="1676400" cy="1158081"/>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Repository backend</a:t>
            </a:r>
            <a:endParaRPr lang="cs-CZ" dirty="0"/>
          </a:p>
        </p:txBody>
      </p:sp>
      <p:sp>
        <p:nvSpPr>
          <p:cNvPr id="14" name="Krychle 13"/>
          <p:cNvSpPr/>
          <p:nvPr/>
        </p:nvSpPr>
        <p:spPr>
          <a:xfrm>
            <a:off x="6172200" y="2633793"/>
            <a:ext cx="1676400" cy="1158081"/>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Search backend</a:t>
            </a:r>
            <a:endParaRPr lang="cs-CZ" dirty="0"/>
          </a:p>
        </p:txBody>
      </p:sp>
      <p:sp>
        <p:nvSpPr>
          <p:cNvPr id="25" name="Obousměrná vodorovná šipka 24"/>
          <p:cNvSpPr/>
          <p:nvPr/>
        </p:nvSpPr>
        <p:spPr>
          <a:xfrm>
            <a:off x="5638800" y="4456181"/>
            <a:ext cx="609600" cy="35837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4" name="Krychle 23"/>
          <p:cNvSpPr/>
          <p:nvPr/>
        </p:nvSpPr>
        <p:spPr>
          <a:xfrm>
            <a:off x="6168879" y="4014077"/>
            <a:ext cx="1676400" cy="1170669"/>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Automatic</a:t>
            </a:r>
          </a:p>
          <a:p>
            <a:pPr algn="ctr"/>
            <a:r>
              <a:rPr lang="en-US" dirty="0" smtClean="0"/>
              <a:t>tasks</a:t>
            </a:r>
            <a:endParaRPr lang="cs-CZ" dirty="0"/>
          </a:p>
        </p:txBody>
      </p:sp>
      <p:sp>
        <p:nvSpPr>
          <p:cNvPr id="26" name="Pětiúhelník 25"/>
          <p:cNvSpPr/>
          <p:nvPr/>
        </p:nvSpPr>
        <p:spPr>
          <a:xfrm rot="16200000">
            <a:off x="1952276" y="5095526"/>
            <a:ext cx="934148"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Metadata view</a:t>
            </a:r>
          </a:p>
        </p:txBody>
      </p:sp>
      <p:sp>
        <p:nvSpPr>
          <p:cNvPr id="27" name="Pětiúhelník 26"/>
          <p:cNvSpPr/>
          <p:nvPr/>
        </p:nvSpPr>
        <p:spPr>
          <a:xfrm rot="16200000">
            <a:off x="2532688" y="5095526"/>
            <a:ext cx="934148" cy="45720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Metadata view</a:t>
            </a:r>
          </a:p>
        </p:txBody>
      </p:sp>
      <p:sp>
        <p:nvSpPr>
          <p:cNvPr id="29" name="Obdélník 28"/>
          <p:cNvSpPr/>
          <p:nvPr/>
        </p:nvSpPr>
        <p:spPr>
          <a:xfrm rot="5400000">
            <a:off x="4457481" y="5449652"/>
            <a:ext cx="512182"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cs-CZ" sz="5400" b="0" cap="none" spc="0" dirty="0">
              <a:ln w="0"/>
              <a:solidFill>
                <a:schemeClr val="tx1"/>
              </a:solidFill>
              <a:effectLst>
                <a:outerShdw blurRad="38100" dist="19050" dir="2700000" algn="tl" rotWithShape="0">
                  <a:schemeClr val="dk1">
                    <a:alpha val="40000"/>
                  </a:schemeClr>
                </a:outerShdw>
              </a:effectLst>
            </a:endParaRPr>
          </a:p>
        </p:txBody>
      </p:sp>
      <p:sp>
        <p:nvSpPr>
          <p:cNvPr id="30" name="Obdélník 29"/>
          <p:cNvSpPr/>
          <p:nvPr/>
        </p:nvSpPr>
        <p:spPr>
          <a:xfrm rot="5400000">
            <a:off x="2468059" y="5454444"/>
            <a:ext cx="512182"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cs-CZ" sz="5400" b="0" cap="none" spc="0" dirty="0">
              <a:ln w="0"/>
              <a:solidFill>
                <a:schemeClr val="tx1"/>
              </a:solidFill>
              <a:effectLst>
                <a:outerShdw blurRad="38100" dist="19050" dir="2700000" algn="tl" rotWithShape="0">
                  <a:schemeClr val="dk1">
                    <a:alpha val="40000"/>
                  </a:schemeClr>
                </a:outerShdw>
              </a:effectLst>
            </a:endParaRPr>
          </a:p>
        </p:txBody>
      </p:sp>
      <p:sp>
        <p:nvSpPr>
          <p:cNvPr id="31" name="TextovéPole 30"/>
          <p:cNvSpPr txBox="1"/>
          <p:nvPr/>
        </p:nvSpPr>
        <p:spPr>
          <a:xfrm>
            <a:off x="4287012" y="5954207"/>
            <a:ext cx="852413" cy="369332"/>
          </a:xfrm>
          <a:prstGeom prst="rect">
            <a:avLst/>
          </a:prstGeom>
          <a:noFill/>
        </p:spPr>
        <p:txBody>
          <a:bodyPr wrap="none" rtlCol="0">
            <a:spAutoFit/>
          </a:bodyPr>
          <a:lstStyle/>
          <a:p>
            <a:r>
              <a:rPr lang="en-US" dirty="0"/>
              <a:t>P</a:t>
            </a:r>
            <a:r>
              <a:rPr lang="en-US" dirty="0" smtClean="0"/>
              <a:t>ython</a:t>
            </a:r>
            <a:endParaRPr lang="cs-CZ" dirty="0"/>
          </a:p>
        </p:txBody>
      </p:sp>
      <p:sp>
        <p:nvSpPr>
          <p:cNvPr id="32" name="TextovéPole 31"/>
          <p:cNvSpPr txBox="1"/>
          <p:nvPr/>
        </p:nvSpPr>
        <p:spPr>
          <a:xfrm>
            <a:off x="2297590" y="5954207"/>
            <a:ext cx="736099" cy="369332"/>
          </a:xfrm>
          <a:prstGeom prst="rect">
            <a:avLst/>
          </a:prstGeom>
          <a:noFill/>
        </p:spPr>
        <p:txBody>
          <a:bodyPr wrap="none" rtlCol="0">
            <a:spAutoFit/>
          </a:bodyPr>
          <a:lstStyle/>
          <a:p>
            <a:r>
              <a:rPr lang="en-US" dirty="0" smtClean="0"/>
              <a:t>HTML</a:t>
            </a:r>
            <a:endParaRPr lang="cs-CZ" dirty="0"/>
          </a:p>
        </p:txBody>
      </p:sp>
    </p:spTree>
    <p:extLst>
      <p:ext uri="{BB962C8B-B14F-4D97-AF65-F5344CB8AC3E}">
        <p14:creationId xmlns:p14="http://schemas.microsoft.com/office/powerpoint/2010/main" val="428868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21</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a:bodyPr>
          <a:lstStyle/>
          <a:p>
            <a:pPr>
              <a:buClr>
                <a:srgbClr val="0B74B0"/>
              </a:buClr>
            </a:pPr>
            <a:r>
              <a:rPr lang="en-US" dirty="0" smtClean="0"/>
              <a:t>Repository </a:t>
            </a:r>
            <a:r>
              <a:rPr lang="en-US" dirty="0" err="1" smtClean="0"/>
              <a:t>backends</a:t>
            </a:r>
            <a:endParaRPr lang="en-US" dirty="0" smtClean="0"/>
          </a:p>
          <a:p>
            <a:pPr lvl="1">
              <a:buClr>
                <a:srgbClr val="0B74B0"/>
              </a:buClr>
            </a:pPr>
            <a:r>
              <a:rPr lang="en-US" dirty="0" err="1" smtClean="0">
                <a:solidFill>
                  <a:schemeClr val="tx1">
                    <a:lumMod val="50000"/>
                    <a:lumOff val="50000"/>
                  </a:schemeClr>
                </a:solidFill>
              </a:rPr>
              <a:t>DSpace</a:t>
            </a:r>
            <a:endParaRPr lang="en-US" dirty="0" smtClean="0">
              <a:solidFill>
                <a:schemeClr val="tx1">
                  <a:lumMod val="50000"/>
                  <a:lumOff val="50000"/>
                </a:schemeClr>
              </a:solidFill>
            </a:endParaRPr>
          </a:p>
          <a:p>
            <a:pPr lvl="1">
              <a:buClr>
                <a:srgbClr val="0B74B0"/>
              </a:buClr>
            </a:pPr>
            <a:r>
              <a:rPr lang="en-US" dirty="0" err="1" smtClean="0">
                <a:solidFill>
                  <a:schemeClr val="tx1">
                    <a:lumMod val="50000"/>
                    <a:lumOff val="50000"/>
                  </a:schemeClr>
                </a:solidFill>
              </a:rPr>
              <a:t>Invenio</a:t>
            </a:r>
            <a:endParaRPr lang="en-US" dirty="0" smtClean="0">
              <a:solidFill>
                <a:schemeClr val="tx1">
                  <a:lumMod val="50000"/>
                  <a:lumOff val="50000"/>
                </a:schemeClr>
              </a:solidFill>
            </a:endParaRPr>
          </a:p>
          <a:p>
            <a:pPr lvl="1">
              <a:buClr>
                <a:srgbClr val="0B74B0"/>
              </a:buClr>
            </a:pPr>
            <a:r>
              <a:rPr lang="en-US" dirty="0" smtClean="0"/>
              <a:t>Fedora</a:t>
            </a:r>
          </a:p>
          <a:p>
            <a:pPr>
              <a:buClr>
                <a:srgbClr val="0B74B0"/>
              </a:buClr>
            </a:pPr>
            <a:r>
              <a:rPr lang="en-US" dirty="0" smtClean="0"/>
              <a:t>Search engines</a:t>
            </a:r>
          </a:p>
          <a:p>
            <a:pPr lvl="1">
              <a:buClr>
                <a:srgbClr val="0B74B0"/>
              </a:buClr>
            </a:pPr>
            <a:r>
              <a:rPr lang="en-US" dirty="0" smtClean="0">
                <a:solidFill>
                  <a:schemeClr val="tx1">
                    <a:lumMod val="50000"/>
                    <a:lumOff val="50000"/>
                  </a:schemeClr>
                </a:solidFill>
              </a:rPr>
              <a:t>SOLR</a:t>
            </a:r>
          </a:p>
          <a:p>
            <a:pPr lvl="1">
              <a:buClr>
                <a:srgbClr val="0B74B0"/>
              </a:buClr>
            </a:pPr>
            <a:r>
              <a:rPr lang="en-US" dirty="0" smtClean="0"/>
              <a:t>Elastic Search</a:t>
            </a:r>
            <a:endParaRPr lang="en-US" dirty="0"/>
          </a:p>
        </p:txBody>
      </p:sp>
    </p:spTree>
    <p:extLst>
      <p:ext uri="{BB962C8B-B14F-4D97-AF65-F5344CB8AC3E}">
        <p14:creationId xmlns:p14="http://schemas.microsoft.com/office/powerpoint/2010/main" val="23130613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a:bodyPr>
          <a:lstStyle/>
          <a:p>
            <a:pPr>
              <a:buClr>
                <a:srgbClr val="0B74B0"/>
              </a:buClr>
            </a:pPr>
            <a:r>
              <a:rPr lang="en-US" dirty="0" smtClean="0"/>
              <a:t>Current status</a:t>
            </a:r>
          </a:p>
          <a:p>
            <a:pPr lvl="1">
              <a:buClr>
                <a:srgbClr val="0B74B0"/>
              </a:buClr>
            </a:pPr>
            <a:r>
              <a:rPr lang="en-US" dirty="0" smtClean="0"/>
              <a:t>Implemented proof of concept – institutional repository of UCT Prague which is now in production</a:t>
            </a:r>
          </a:p>
          <a:p>
            <a:pPr lvl="1">
              <a:buClr>
                <a:srgbClr val="0B74B0"/>
              </a:buClr>
            </a:pPr>
            <a:r>
              <a:rPr lang="en-US" dirty="0" smtClean="0"/>
              <a:t>Implemented proof of concept – repository for Romani studies</a:t>
            </a:r>
          </a:p>
          <a:p>
            <a:pPr lvl="1">
              <a:buClr>
                <a:srgbClr val="0B74B0"/>
              </a:buClr>
            </a:pPr>
            <a:r>
              <a:rPr lang="en-US" dirty="0" smtClean="0"/>
              <a:t>Initial steps in OCH data</a:t>
            </a:r>
          </a:p>
          <a:p>
            <a:pPr>
              <a:buClr>
                <a:srgbClr val="0B74B0"/>
              </a:buClr>
            </a:pPr>
            <a:r>
              <a:rPr lang="en-US" dirty="0" smtClean="0"/>
              <a:t>Waiting for Screenshots?</a:t>
            </a:r>
          </a:p>
          <a:p>
            <a:pPr lvl="1">
              <a:buClr>
                <a:srgbClr val="0B74B0"/>
              </a:buClr>
            </a:pPr>
            <a:endParaRPr lang="en-US" dirty="0"/>
          </a:p>
        </p:txBody>
      </p:sp>
    </p:spTree>
    <p:extLst>
      <p:ext uri="{BB962C8B-B14F-4D97-AF65-F5344CB8AC3E}">
        <p14:creationId xmlns:p14="http://schemas.microsoft.com/office/powerpoint/2010/main" val="3156287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classical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rotWithShape="1">
          <a:blip r:embed="rId4"/>
          <a:srcRect t="764" r="1041"/>
          <a:stretch/>
        </p:blipFill>
        <p:spPr>
          <a:xfrm>
            <a:off x="603217" y="1447800"/>
            <a:ext cx="7854984" cy="3917951"/>
          </a:xfrm>
          <a:prstGeom prst="rect">
            <a:avLst/>
          </a:prstGeom>
        </p:spPr>
      </p:pic>
      <p:grpSp>
        <p:nvGrpSpPr>
          <p:cNvPr id="29" name="Skupina 28"/>
          <p:cNvGrpSpPr/>
          <p:nvPr/>
        </p:nvGrpSpPr>
        <p:grpSpPr>
          <a:xfrm>
            <a:off x="8229601" y="3680619"/>
            <a:ext cx="228600" cy="228600"/>
            <a:chOff x="6781800" y="3429000"/>
            <a:chExt cx="228600" cy="228600"/>
          </a:xfrm>
        </p:grpSpPr>
        <p:sp>
          <p:nvSpPr>
            <p:cNvPr id="30" name="Ovál 29"/>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1" name="Ovál 30"/>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32" name="Skupina 31"/>
          <p:cNvGrpSpPr/>
          <p:nvPr/>
        </p:nvGrpSpPr>
        <p:grpSpPr>
          <a:xfrm>
            <a:off x="3200400" y="3505200"/>
            <a:ext cx="228600" cy="228600"/>
            <a:chOff x="6781800" y="3429000"/>
            <a:chExt cx="228600" cy="228600"/>
          </a:xfrm>
        </p:grpSpPr>
        <p:sp>
          <p:nvSpPr>
            <p:cNvPr id="33" name="Ovál 32"/>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4" name="Ovál 33"/>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373243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classical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rotWithShape="1">
          <a:blip r:embed="rId4"/>
          <a:srcRect b="20550"/>
          <a:stretch/>
        </p:blipFill>
        <p:spPr>
          <a:xfrm>
            <a:off x="419100" y="1417639"/>
            <a:ext cx="8343900" cy="4983162"/>
          </a:xfrm>
          <a:prstGeom prst="rect">
            <a:avLst/>
          </a:prstGeom>
        </p:spPr>
      </p:pic>
      <p:grpSp>
        <p:nvGrpSpPr>
          <p:cNvPr id="12" name="Skupina 11"/>
          <p:cNvGrpSpPr/>
          <p:nvPr/>
        </p:nvGrpSpPr>
        <p:grpSpPr>
          <a:xfrm>
            <a:off x="8267700" y="3619500"/>
            <a:ext cx="228600" cy="228600"/>
            <a:chOff x="6781800" y="3429000"/>
            <a:chExt cx="228600" cy="228600"/>
          </a:xfrm>
        </p:grpSpPr>
        <p:sp>
          <p:nvSpPr>
            <p:cNvPr id="13" name="Ovál 12"/>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4" name="Ovál 13"/>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5" name="Skupina 14"/>
          <p:cNvGrpSpPr/>
          <p:nvPr/>
        </p:nvGrpSpPr>
        <p:grpSpPr>
          <a:xfrm>
            <a:off x="3733800" y="3048000"/>
            <a:ext cx="228600" cy="228600"/>
            <a:chOff x="6781800" y="3429000"/>
            <a:chExt cx="228600" cy="228600"/>
          </a:xfrm>
        </p:grpSpPr>
        <p:sp>
          <p:nvSpPr>
            <p:cNvPr id="16" name="Ovál 15"/>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7" name="Ovál 16"/>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21564775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Obrázek 26"/>
          <p:cNvPicPr>
            <a:picLocks noChangeAspect="1"/>
          </p:cNvPicPr>
          <p:nvPr/>
        </p:nvPicPr>
        <p:blipFill>
          <a:blip r:embed="rId3"/>
          <a:stretch>
            <a:fillRect/>
          </a:stretch>
        </p:blipFill>
        <p:spPr>
          <a:xfrm>
            <a:off x="1026012" y="1641210"/>
            <a:ext cx="8132501" cy="4774987"/>
          </a:xfrm>
          <a:prstGeom prst="rect">
            <a:avLst/>
          </a:prstGeom>
        </p:spPr>
      </p:pic>
      <p:sp>
        <p:nvSpPr>
          <p:cNvPr id="26" name="Obdélník 25"/>
          <p:cNvSpPr/>
          <p:nvPr/>
        </p:nvSpPr>
        <p:spPr>
          <a:xfrm>
            <a:off x="3124200" y="2941638"/>
            <a:ext cx="2857500" cy="990600"/>
          </a:xfrm>
          <a:prstGeom prst="rect">
            <a:avLst/>
          </a:prstGeom>
          <a:noFill/>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6" name="Skupina 15"/>
          <p:cNvGrpSpPr/>
          <p:nvPr/>
        </p:nvGrpSpPr>
        <p:grpSpPr>
          <a:xfrm>
            <a:off x="5867400" y="3368040"/>
            <a:ext cx="228600" cy="228600"/>
            <a:chOff x="6781800" y="3429000"/>
            <a:chExt cx="228600" cy="228600"/>
          </a:xfrm>
        </p:grpSpPr>
        <p:sp>
          <p:nvSpPr>
            <p:cNvPr id="14" name="Ovál 1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5" name="Ovál 1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7" name="Skupina 16"/>
          <p:cNvGrpSpPr/>
          <p:nvPr/>
        </p:nvGrpSpPr>
        <p:grpSpPr>
          <a:xfrm>
            <a:off x="848066" y="4770120"/>
            <a:ext cx="228600" cy="228600"/>
            <a:chOff x="6781800" y="3429000"/>
            <a:chExt cx="228600" cy="228600"/>
          </a:xfrm>
        </p:grpSpPr>
        <p:sp>
          <p:nvSpPr>
            <p:cNvPr id="18" name="Ovál 17"/>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9" name="Ovál 18"/>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0" name="Skupina 19"/>
          <p:cNvGrpSpPr/>
          <p:nvPr/>
        </p:nvGrpSpPr>
        <p:grpSpPr>
          <a:xfrm>
            <a:off x="827672" y="3670485"/>
            <a:ext cx="228600" cy="228600"/>
            <a:chOff x="6781800" y="3429000"/>
            <a:chExt cx="228600" cy="228600"/>
          </a:xfrm>
        </p:grpSpPr>
        <p:sp>
          <p:nvSpPr>
            <p:cNvPr id="21" name="Ovál 20"/>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2" name="Ovál 21"/>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3" name="Skupina 22"/>
          <p:cNvGrpSpPr/>
          <p:nvPr/>
        </p:nvGrpSpPr>
        <p:grpSpPr>
          <a:xfrm>
            <a:off x="1752600" y="5257800"/>
            <a:ext cx="228600" cy="228600"/>
            <a:chOff x="6781800" y="3429000"/>
            <a:chExt cx="228600" cy="228600"/>
          </a:xfrm>
        </p:grpSpPr>
        <p:sp>
          <p:nvSpPr>
            <p:cNvPr id="24" name="Ovál 2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5" name="Ovál 2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966747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26</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a:blip r:embed="rId4"/>
          <a:stretch>
            <a:fillRect/>
          </a:stretch>
        </p:blipFill>
        <p:spPr>
          <a:xfrm>
            <a:off x="1752600" y="1525394"/>
            <a:ext cx="6934200" cy="4860008"/>
          </a:xfrm>
          <a:prstGeom prst="rect">
            <a:avLst/>
          </a:prstGeom>
        </p:spPr>
      </p:pic>
      <p:grpSp>
        <p:nvGrpSpPr>
          <p:cNvPr id="11" name="Skupina 10"/>
          <p:cNvGrpSpPr/>
          <p:nvPr/>
        </p:nvGrpSpPr>
        <p:grpSpPr>
          <a:xfrm>
            <a:off x="1600200" y="3200400"/>
            <a:ext cx="228600" cy="228600"/>
            <a:chOff x="6781800" y="3429000"/>
            <a:chExt cx="228600" cy="228600"/>
          </a:xfrm>
        </p:grpSpPr>
        <p:sp>
          <p:nvSpPr>
            <p:cNvPr id="12" name="Ovál 11"/>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3" name="Ovál 12"/>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4" name="Skupina 13"/>
          <p:cNvGrpSpPr/>
          <p:nvPr/>
        </p:nvGrpSpPr>
        <p:grpSpPr>
          <a:xfrm>
            <a:off x="5448300" y="3390900"/>
            <a:ext cx="228600" cy="228600"/>
            <a:chOff x="6781800" y="3429000"/>
            <a:chExt cx="228600" cy="228600"/>
          </a:xfrm>
        </p:grpSpPr>
        <p:sp>
          <p:nvSpPr>
            <p:cNvPr id="15" name="Ovál 14"/>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vál 15"/>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7" name="Skupina 16"/>
          <p:cNvGrpSpPr/>
          <p:nvPr/>
        </p:nvGrpSpPr>
        <p:grpSpPr>
          <a:xfrm>
            <a:off x="6076950" y="4648200"/>
            <a:ext cx="228600" cy="228600"/>
            <a:chOff x="6781800" y="3429000"/>
            <a:chExt cx="228600" cy="228600"/>
          </a:xfrm>
        </p:grpSpPr>
        <p:sp>
          <p:nvSpPr>
            <p:cNvPr id="18" name="Ovál 17"/>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9" name="Ovál 18"/>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0" name="Skupina 19"/>
          <p:cNvGrpSpPr/>
          <p:nvPr/>
        </p:nvGrpSpPr>
        <p:grpSpPr>
          <a:xfrm>
            <a:off x="2476500" y="5181600"/>
            <a:ext cx="228600" cy="228600"/>
            <a:chOff x="6781800" y="3429000"/>
            <a:chExt cx="228600" cy="228600"/>
          </a:xfrm>
        </p:grpSpPr>
        <p:sp>
          <p:nvSpPr>
            <p:cNvPr id="21" name="Ovál 20"/>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2" name="Ovál 21"/>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3" name="Skupina 22"/>
          <p:cNvGrpSpPr/>
          <p:nvPr/>
        </p:nvGrpSpPr>
        <p:grpSpPr>
          <a:xfrm>
            <a:off x="1600200" y="4267200"/>
            <a:ext cx="228600" cy="228600"/>
            <a:chOff x="6781800" y="3429000"/>
            <a:chExt cx="228600" cy="228600"/>
          </a:xfrm>
        </p:grpSpPr>
        <p:sp>
          <p:nvSpPr>
            <p:cNvPr id="24" name="Ovál 2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5" name="Ovál 2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21135352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27</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a:blip r:embed="rId6"/>
          <a:stretch>
            <a:fillRect/>
          </a:stretch>
        </p:blipFill>
        <p:spPr>
          <a:xfrm>
            <a:off x="1752600" y="1525394"/>
            <a:ext cx="6934200" cy="4860008"/>
          </a:xfrm>
          <a:prstGeom prst="rect">
            <a:avLst/>
          </a:prstGeom>
        </p:spPr>
      </p:pic>
      <p:grpSp>
        <p:nvGrpSpPr>
          <p:cNvPr id="11" name="Skupina 10"/>
          <p:cNvGrpSpPr/>
          <p:nvPr/>
        </p:nvGrpSpPr>
        <p:grpSpPr>
          <a:xfrm>
            <a:off x="1600200" y="3200400"/>
            <a:ext cx="228600" cy="228600"/>
            <a:chOff x="6781800" y="3429000"/>
            <a:chExt cx="228600" cy="228600"/>
          </a:xfrm>
        </p:grpSpPr>
        <p:sp>
          <p:nvSpPr>
            <p:cNvPr id="12" name="Ovál 11"/>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3" name="Ovál 12"/>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4" name="Skupina 13"/>
          <p:cNvGrpSpPr/>
          <p:nvPr/>
        </p:nvGrpSpPr>
        <p:grpSpPr>
          <a:xfrm>
            <a:off x="5448300" y="3390900"/>
            <a:ext cx="228600" cy="228600"/>
            <a:chOff x="6781800" y="3429000"/>
            <a:chExt cx="228600" cy="228600"/>
          </a:xfrm>
        </p:grpSpPr>
        <p:sp>
          <p:nvSpPr>
            <p:cNvPr id="15" name="Ovál 14"/>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vál 15"/>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7" name="Skupina 16"/>
          <p:cNvGrpSpPr/>
          <p:nvPr/>
        </p:nvGrpSpPr>
        <p:grpSpPr>
          <a:xfrm>
            <a:off x="6076950" y="4648200"/>
            <a:ext cx="228600" cy="228600"/>
            <a:chOff x="6781800" y="3429000"/>
            <a:chExt cx="228600" cy="228600"/>
          </a:xfrm>
        </p:grpSpPr>
        <p:sp>
          <p:nvSpPr>
            <p:cNvPr id="18" name="Ovál 17"/>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9" name="Ovál 18"/>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0" name="Skupina 19"/>
          <p:cNvGrpSpPr/>
          <p:nvPr/>
        </p:nvGrpSpPr>
        <p:grpSpPr>
          <a:xfrm>
            <a:off x="2476500" y="5181600"/>
            <a:ext cx="228600" cy="228600"/>
            <a:chOff x="6781800" y="3429000"/>
            <a:chExt cx="228600" cy="228600"/>
          </a:xfrm>
        </p:grpSpPr>
        <p:sp>
          <p:nvSpPr>
            <p:cNvPr id="21" name="Ovál 20"/>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2" name="Ovál 21"/>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23" name="Skupina 22"/>
          <p:cNvGrpSpPr/>
          <p:nvPr/>
        </p:nvGrpSpPr>
        <p:grpSpPr>
          <a:xfrm>
            <a:off x="1600200" y="4267200"/>
            <a:ext cx="228600" cy="228600"/>
            <a:chOff x="6781800" y="3429000"/>
            <a:chExt cx="228600" cy="228600"/>
          </a:xfrm>
        </p:grpSpPr>
        <p:sp>
          <p:nvSpPr>
            <p:cNvPr id="24" name="Ovál 23"/>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5" name="Ovál 24"/>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pic>
        <p:nvPicPr>
          <p:cNvPr id="6" name="Romov_v_Evrop_to_i_t_na_M-50_esk_televize_2_mp4.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57601" y="4043363"/>
            <a:ext cx="2819399" cy="1585912"/>
          </a:xfrm>
          <a:prstGeom prst="rect">
            <a:avLst/>
          </a:prstGeom>
        </p:spPr>
      </p:pic>
    </p:spTree>
    <p:extLst>
      <p:ext uri="{BB962C8B-B14F-4D97-AF65-F5344CB8AC3E}">
        <p14:creationId xmlns:p14="http://schemas.microsoft.com/office/powerpoint/2010/main" val="15216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28</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rotWithShape="1">
          <a:blip r:embed="rId4"/>
          <a:srcRect b="13810"/>
          <a:stretch/>
        </p:blipFill>
        <p:spPr>
          <a:xfrm>
            <a:off x="2743200" y="1496480"/>
            <a:ext cx="7767998" cy="4888922"/>
          </a:xfrm>
          <a:prstGeom prst="rect">
            <a:avLst/>
          </a:prstGeom>
        </p:spPr>
      </p:pic>
      <p:grpSp>
        <p:nvGrpSpPr>
          <p:cNvPr id="11" name="Skupina 10"/>
          <p:cNvGrpSpPr/>
          <p:nvPr/>
        </p:nvGrpSpPr>
        <p:grpSpPr>
          <a:xfrm>
            <a:off x="2743200" y="6065599"/>
            <a:ext cx="228600" cy="228600"/>
            <a:chOff x="6781800" y="3429000"/>
            <a:chExt cx="228600" cy="228600"/>
          </a:xfrm>
        </p:grpSpPr>
        <p:sp>
          <p:nvSpPr>
            <p:cNvPr id="12" name="Ovál 11"/>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3" name="Ovál 12"/>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4" name="Skupina 13"/>
          <p:cNvGrpSpPr/>
          <p:nvPr/>
        </p:nvGrpSpPr>
        <p:grpSpPr>
          <a:xfrm>
            <a:off x="7620000" y="3390900"/>
            <a:ext cx="228600" cy="228600"/>
            <a:chOff x="6781800" y="3429000"/>
            <a:chExt cx="228600" cy="228600"/>
          </a:xfrm>
        </p:grpSpPr>
        <p:sp>
          <p:nvSpPr>
            <p:cNvPr id="15" name="Ovál 14"/>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vál 15"/>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610907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Romany studies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29</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a:blip r:embed="rId4"/>
          <a:stretch>
            <a:fillRect/>
          </a:stretch>
        </p:blipFill>
        <p:spPr>
          <a:xfrm>
            <a:off x="445505" y="1660523"/>
            <a:ext cx="6431600" cy="3778249"/>
          </a:xfrm>
          <a:prstGeom prst="rect">
            <a:avLst/>
          </a:prstGeom>
        </p:spPr>
      </p:pic>
      <p:pic>
        <p:nvPicPr>
          <p:cNvPr id="12" name="Obrázek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6944" y="3879613"/>
            <a:ext cx="4219856" cy="2009774"/>
          </a:xfrm>
          <a:prstGeom prst="rect">
            <a:avLst/>
          </a:prstGeom>
        </p:spPr>
      </p:pic>
    </p:spTree>
    <p:extLst>
      <p:ext uri="{BB962C8B-B14F-4D97-AF65-F5344CB8AC3E}">
        <p14:creationId xmlns:p14="http://schemas.microsoft.com/office/powerpoint/2010/main" val="3993857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Why NTK and UCT Prague?</a:t>
            </a:r>
            <a:endParaRPr lang="en-US" b="1" dirty="0">
              <a:solidFill>
                <a:srgbClr val="0B74B0"/>
              </a:solidFill>
            </a:endParaRPr>
          </a:p>
        </p:txBody>
      </p:sp>
      <p:sp>
        <p:nvSpPr>
          <p:cNvPr id="3" name="Content Placeholder 2"/>
          <p:cNvSpPr>
            <a:spLocks noGrp="1"/>
          </p:cNvSpPr>
          <p:nvPr>
            <p:ph idx="1"/>
          </p:nvPr>
        </p:nvSpPr>
        <p:spPr>
          <a:xfrm>
            <a:off x="457200" y="1600201"/>
            <a:ext cx="8229600" cy="2743198"/>
          </a:xfrm>
        </p:spPr>
        <p:txBody>
          <a:bodyPr>
            <a:normAutofit/>
          </a:bodyPr>
          <a:lstStyle/>
          <a:p>
            <a:pPr>
              <a:buClr>
                <a:srgbClr val="0B74B0"/>
              </a:buClr>
            </a:pPr>
            <a:r>
              <a:rPr lang="en-US" dirty="0" smtClean="0"/>
              <a:t>National Library of Technology (NTK) </a:t>
            </a:r>
          </a:p>
          <a:p>
            <a:pPr lvl="1">
              <a:buClr>
                <a:srgbClr val="0B74B0"/>
              </a:buClr>
            </a:pPr>
            <a:r>
              <a:rPr lang="en-US" dirty="0" smtClean="0"/>
              <a:t>The </a:t>
            </a:r>
            <a:r>
              <a:rPr lang="en-US" dirty="0"/>
              <a:t>largest and the oldest library of science and technology literature in the Czech </a:t>
            </a:r>
            <a:r>
              <a:rPr lang="en-US" dirty="0" smtClean="0"/>
              <a:t>Republic</a:t>
            </a:r>
          </a:p>
          <a:p>
            <a:pPr lvl="1">
              <a:buClr>
                <a:srgbClr val="0B74B0"/>
              </a:buClr>
            </a:pPr>
            <a:r>
              <a:rPr lang="en-US" dirty="0" smtClean="0"/>
              <a:t>Who else should know everything about metadata for scientific data</a:t>
            </a:r>
          </a:p>
          <a:p>
            <a:pPr>
              <a:buClr>
                <a:srgbClr val="0B74B0"/>
              </a:buClr>
            </a:pPr>
            <a:endParaRPr lang="en-US" dirty="0" smtClean="0"/>
          </a:p>
          <a:p>
            <a:pPr>
              <a:buClr>
                <a:srgbClr val="0B74B0"/>
              </a:buClr>
            </a:pPr>
            <a:endParaRPr lang="en-US" dirty="0" smtClean="0"/>
          </a:p>
          <a:p>
            <a:pPr>
              <a:buClr>
                <a:srgbClr val="0B74B0"/>
              </a:buClr>
            </a:pPr>
            <a:endParaRPr lang="en-US" dirty="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rotWithShape="1">
          <a:blip r:embed="rId4">
            <a:extLst>
              <a:ext uri="{28A0092B-C50C-407E-A947-70E740481C1C}">
                <a14:useLocalDpi xmlns:a14="http://schemas.microsoft.com/office/drawing/2010/main" val="0"/>
              </a:ext>
            </a:extLst>
          </a:blip>
          <a:srcRect t="17654" b="13303"/>
          <a:stretch/>
        </p:blipFill>
        <p:spPr>
          <a:xfrm>
            <a:off x="-6626" y="4358797"/>
            <a:ext cx="9144000" cy="2057400"/>
          </a:xfrm>
          <a:prstGeom prst="rect">
            <a:avLst/>
          </a:prstGeom>
        </p:spPr>
      </p:pic>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Tree>
    <p:extLst>
      <p:ext uri="{BB962C8B-B14F-4D97-AF65-F5344CB8AC3E}">
        <p14:creationId xmlns:p14="http://schemas.microsoft.com/office/powerpoint/2010/main" val="1036335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Spectroscopic data</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30</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rotWithShape="1">
          <a:blip r:embed="rId4"/>
          <a:srcRect b="13270"/>
          <a:stretch/>
        </p:blipFill>
        <p:spPr>
          <a:xfrm>
            <a:off x="1524000" y="1609236"/>
            <a:ext cx="7474744" cy="4764860"/>
          </a:xfrm>
          <a:prstGeom prst="rect">
            <a:avLst/>
          </a:prstGeom>
        </p:spPr>
      </p:pic>
      <p:grpSp>
        <p:nvGrpSpPr>
          <p:cNvPr id="12" name="Skupina 11"/>
          <p:cNvGrpSpPr/>
          <p:nvPr/>
        </p:nvGrpSpPr>
        <p:grpSpPr>
          <a:xfrm>
            <a:off x="8420100" y="2895600"/>
            <a:ext cx="228600" cy="228600"/>
            <a:chOff x="6781800" y="3429000"/>
            <a:chExt cx="228600" cy="228600"/>
          </a:xfrm>
        </p:grpSpPr>
        <p:sp>
          <p:nvSpPr>
            <p:cNvPr id="13" name="Ovál 12"/>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4" name="Ovál 13"/>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grpSp>
        <p:nvGrpSpPr>
          <p:cNvPr id="15" name="Skupina 14"/>
          <p:cNvGrpSpPr/>
          <p:nvPr/>
        </p:nvGrpSpPr>
        <p:grpSpPr>
          <a:xfrm>
            <a:off x="2819400" y="4343400"/>
            <a:ext cx="228600" cy="228600"/>
            <a:chOff x="6781800" y="3429000"/>
            <a:chExt cx="228600" cy="228600"/>
          </a:xfrm>
        </p:grpSpPr>
        <p:sp>
          <p:nvSpPr>
            <p:cNvPr id="16" name="Ovál 15"/>
            <p:cNvSpPr/>
            <p:nvPr/>
          </p:nvSpPr>
          <p:spPr>
            <a:xfrm>
              <a:off x="6781800" y="3429000"/>
              <a:ext cx="228600" cy="228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7" name="Ovál 16"/>
            <p:cNvSpPr/>
            <p:nvPr/>
          </p:nvSpPr>
          <p:spPr>
            <a:xfrm>
              <a:off x="6858000" y="350520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666425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Look and Feel – Spectroscopic data</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31</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 name="Obrázek 2"/>
          <p:cNvPicPr>
            <a:picLocks noChangeAspect="1"/>
          </p:cNvPicPr>
          <p:nvPr/>
        </p:nvPicPr>
        <p:blipFill>
          <a:blip r:embed="rId4"/>
          <a:stretch>
            <a:fillRect/>
          </a:stretch>
        </p:blipFill>
        <p:spPr>
          <a:xfrm>
            <a:off x="2417935" y="1524000"/>
            <a:ext cx="6713365" cy="4861402"/>
          </a:xfrm>
          <a:prstGeom prst="rect">
            <a:avLst/>
          </a:prstGeom>
        </p:spPr>
      </p:pic>
    </p:spTree>
    <p:extLst>
      <p:ext uri="{BB962C8B-B14F-4D97-AF65-F5344CB8AC3E}">
        <p14:creationId xmlns:p14="http://schemas.microsoft.com/office/powerpoint/2010/main" val="18543578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délník 15"/>
          <p:cNvSpPr/>
          <p:nvPr/>
        </p:nvSpPr>
        <p:spPr>
          <a:xfrm>
            <a:off x="2590800" y="1448594"/>
            <a:ext cx="5257800" cy="3885406"/>
          </a:xfrm>
          <a:prstGeom prst="rect">
            <a:avLst/>
          </a:prstGeom>
          <a:solidFill>
            <a:schemeClr val="accent1">
              <a:lumMod val="20000"/>
              <a:lumOff val="80000"/>
            </a:schemeClr>
          </a:solidFill>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cs-CZ" dirty="0"/>
          </a:p>
        </p:txBody>
      </p:sp>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Architecture II</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32</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Obdélník 2"/>
          <p:cNvSpPr/>
          <p:nvPr/>
        </p:nvSpPr>
        <p:spPr>
          <a:xfrm>
            <a:off x="8001000" y="2017303"/>
            <a:ext cx="914400" cy="1487897"/>
          </a:xfrm>
          <a:prstGeom prst="rect">
            <a:avLst/>
          </a:prstGeom>
          <a:solidFill>
            <a:schemeClr val="bg1"/>
          </a:solidFill>
          <a:ln>
            <a:solidFill>
              <a:srgbClr val="B6265F"/>
            </a:solidFill>
          </a:ln>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Fedora</a:t>
            </a:r>
            <a:endParaRPr lang="cs-CZ" dirty="0"/>
          </a:p>
        </p:txBody>
      </p:sp>
      <p:sp>
        <p:nvSpPr>
          <p:cNvPr id="11" name="Obdélník 10"/>
          <p:cNvSpPr/>
          <p:nvPr/>
        </p:nvSpPr>
        <p:spPr>
          <a:xfrm>
            <a:off x="8001000" y="4581934"/>
            <a:ext cx="914400" cy="609600"/>
          </a:xfrm>
          <a:prstGeom prst="rect">
            <a:avLst/>
          </a:prstGeom>
          <a:ln>
            <a:solidFill>
              <a:srgbClr val="B6265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Elastic</a:t>
            </a:r>
            <a:br>
              <a:rPr lang="en-US" dirty="0" smtClean="0"/>
            </a:br>
            <a:r>
              <a:rPr lang="en-US" dirty="0" smtClean="0"/>
              <a:t>Search</a:t>
            </a:r>
            <a:endParaRPr lang="cs-CZ" dirty="0"/>
          </a:p>
        </p:txBody>
      </p:sp>
      <p:sp>
        <p:nvSpPr>
          <p:cNvPr id="12" name="Obdélník 11"/>
          <p:cNvSpPr/>
          <p:nvPr/>
        </p:nvSpPr>
        <p:spPr>
          <a:xfrm>
            <a:off x="6629400" y="2017304"/>
            <a:ext cx="1019175" cy="31742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Untyped</a:t>
            </a:r>
            <a:r>
              <a:rPr lang="en-US" dirty="0" smtClean="0"/>
              <a:t> API</a:t>
            </a:r>
            <a:endParaRPr lang="cs-CZ" dirty="0"/>
          </a:p>
        </p:txBody>
      </p:sp>
      <p:sp>
        <p:nvSpPr>
          <p:cNvPr id="15" name="Obdélník 14"/>
          <p:cNvSpPr/>
          <p:nvPr/>
        </p:nvSpPr>
        <p:spPr>
          <a:xfrm>
            <a:off x="5610225" y="2017304"/>
            <a:ext cx="1019175" cy="31742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Typed API</a:t>
            </a:r>
            <a:endParaRPr lang="cs-CZ" dirty="0"/>
          </a:p>
        </p:txBody>
      </p:sp>
      <p:sp>
        <p:nvSpPr>
          <p:cNvPr id="17" name="TextovéPole 16"/>
          <p:cNvSpPr txBox="1"/>
          <p:nvPr/>
        </p:nvSpPr>
        <p:spPr>
          <a:xfrm>
            <a:off x="4978199" y="1395153"/>
            <a:ext cx="2870401" cy="369332"/>
          </a:xfrm>
          <a:prstGeom prst="rect">
            <a:avLst/>
          </a:prstGeom>
          <a:noFill/>
        </p:spPr>
        <p:txBody>
          <a:bodyPr wrap="none" rtlCol="0">
            <a:spAutoFit/>
          </a:bodyPr>
          <a:lstStyle/>
          <a:p>
            <a:r>
              <a:rPr lang="en-US" dirty="0" smtClean="0"/>
              <a:t>CESNET </a:t>
            </a:r>
            <a:r>
              <a:rPr lang="en-US" dirty="0" err="1" smtClean="0"/>
              <a:t>DataCare</a:t>
            </a:r>
            <a:r>
              <a:rPr lang="en-US" dirty="0" smtClean="0"/>
              <a:t> Repository</a:t>
            </a:r>
            <a:endParaRPr lang="cs-CZ" dirty="0"/>
          </a:p>
        </p:txBody>
      </p:sp>
      <p:sp>
        <p:nvSpPr>
          <p:cNvPr id="19" name="Obdélník 18"/>
          <p:cNvSpPr/>
          <p:nvPr/>
        </p:nvSpPr>
        <p:spPr>
          <a:xfrm>
            <a:off x="4383167" y="3279571"/>
            <a:ext cx="1019175" cy="9084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State engine</a:t>
            </a:r>
            <a:endParaRPr lang="cs-CZ" sz="1600" dirty="0"/>
          </a:p>
        </p:txBody>
      </p:sp>
      <p:sp>
        <p:nvSpPr>
          <p:cNvPr id="20" name="Obdélník 19"/>
          <p:cNvSpPr/>
          <p:nvPr/>
        </p:nvSpPr>
        <p:spPr>
          <a:xfrm>
            <a:off x="3011327" y="2753671"/>
            <a:ext cx="1152525" cy="751529"/>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Custom data definition</a:t>
            </a:r>
            <a:endParaRPr lang="cs-CZ" sz="1600" dirty="0"/>
          </a:p>
        </p:txBody>
      </p:sp>
      <p:sp>
        <p:nvSpPr>
          <p:cNvPr id="21" name="Obdélník 20"/>
          <p:cNvSpPr/>
          <p:nvPr/>
        </p:nvSpPr>
        <p:spPr>
          <a:xfrm>
            <a:off x="4367212" y="2029200"/>
            <a:ext cx="1042987" cy="10187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Built-in templates</a:t>
            </a:r>
            <a:endParaRPr lang="cs-CZ" sz="1600" dirty="0"/>
          </a:p>
        </p:txBody>
      </p:sp>
      <p:sp>
        <p:nvSpPr>
          <p:cNvPr id="22" name="Obdélník 21"/>
          <p:cNvSpPr/>
          <p:nvPr/>
        </p:nvSpPr>
        <p:spPr>
          <a:xfrm>
            <a:off x="3023117" y="4276114"/>
            <a:ext cx="1152525" cy="9084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Built-in datatypes</a:t>
            </a:r>
            <a:endParaRPr lang="cs-CZ" sz="1600" dirty="0"/>
          </a:p>
        </p:txBody>
      </p:sp>
      <p:sp>
        <p:nvSpPr>
          <p:cNvPr id="23" name="Obdélník 22"/>
          <p:cNvSpPr/>
          <p:nvPr/>
        </p:nvSpPr>
        <p:spPr>
          <a:xfrm>
            <a:off x="4367213" y="4276114"/>
            <a:ext cx="1036798" cy="9084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Schema </a:t>
            </a:r>
            <a:r>
              <a:rPr lang="en-US" sz="1600" dirty="0" err="1" smtClean="0"/>
              <a:t>mgmt</a:t>
            </a:r>
            <a:endParaRPr lang="cs-CZ" sz="1600" dirty="0"/>
          </a:p>
        </p:txBody>
      </p:sp>
      <p:sp>
        <p:nvSpPr>
          <p:cNvPr id="24" name="Obdélník 23"/>
          <p:cNvSpPr/>
          <p:nvPr/>
        </p:nvSpPr>
        <p:spPr>
          <a:xfrm>
            <a:off x="3020852" y="2029200"/>
            <a:ext cx="1146334" cy="521894"/>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Custom templates</a:t>
            </a:r>
            <a:endParaRPr lang="cs-CZ" sz="1600" dirty="0"/>
          </a:p>
        </p:txBody>
      </p:sp>
      <p:sp>
        <p:nvSpPr>
          <p:cNvPr id="25" name="Obdélník 24"/>
          <p:cNvSpPr/>
          <p:nvPr/>
        </p:nvSpPr>
        <p:spPr>
          <a:xfrm>
            <a:off x="5587365" y="5410200"/>
            <a:ext cx="2061210" cy="6774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House keeping tasks</a:t>
            </a:r>
            <a:endParaRPr lang="cs-CZ" dirty="0"/>
          </a:p>
        </p:txBody>
      </p:sp>
      <p:sp>
        <p:nvSpPr>
          <p:cNvPr id="13" name="Obousměrná vodorovná šipka 12"/>
          <p:cNvSpPr/>
          <p:nvPr/>
        </p:nvSpPr>
        <p:spPr>
          <a:xfrm>
            <a:off x="7648575" y="2236416"/>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4" name="Obousměrná vodorovná šipka 13"/>
          <p:cNvSpPr/>
          <p:nvPr/>
        </p:nvSpPr>
        <p:spPr>
          <a:xfrm>
            <a:off x="7648575" y="4802208"/>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6" name="TextovéPole 25"/>
          <p:cNvSpPr txBox="1"/>
          <p:nvPr/>
        </p:nvSpPr>
        <p:spPr>
          <a:xfrm>
            <a:off x="8056483" y="2551093"/>
            <a:ext cx="897425" cy="954107"/>
          </a:xfrm>
          <a:prstGeom prst="rect">
            <a:avLst/>
          </a:prstGeom>
          <a:noFill/>
        </p:spPr>
        <p:txBody>
          <a:bodyPr wrap="none" rtlCol="0">
            <a:spAutoFit/>
          </a:bodyPr>
          <a:lstStyle/>
          <a:p>
            <a:r>
              <a:rPr lang="en-US" sz="1400" dirty="0" smtClean="0">
                <a:solidFill>
                  <a:schemeClr val="tx1">
                    <a:lumMod val="50000"/>
                    <a:lumOff val="50000"/>
                  </a:schemeClr>
                </a:solidFill>
              </a:rPr>
              <a:t>Metadata</a:t>
            </a:r>
          </a:p>
          <a:p>
            <a:r>
              <a:rPr lang="en-US" sz="1400" dirty="0" smtClean="0">
                <a:solidFill>
                  <a:schemeClr val="tx1">
                    <a:lumMod val="50000"/>
                    <a:lumOff val="50000"/>
                  </a:schemeClr>
                </a:solidFill>
              </a:rPr>
              <a:t>Data</a:t>
            </a:r>
          </a:p>
          <a:p>
            <a:r>
              <a:rPr lang="en-US" sz="1400" dirty="0" err="1" smtClean="0">
                <a:solidFill>
                  <a:schemeClr val="tx1">
                    <a:lumMod val="50000"/>
                    <a:lumOff val="50000"/>
                  </a:schemeClr>
                </a:solidFill>
              </a:rPr>
              <a:t>WebAC</a:t>
            </a:r>
            <a:endParaRPr lang="en-US" sz="1400" dirty="0" smtClean="0">
              <a:solidFill>
                <a:schemeClr val="tx1">
                  <a:lumMod val="50000"/>
                  <a:lumOff val="50000"/>
                </a:schemeClr>
              </a:solidFill>
            </a:endParaRPr>
          </a:p>
          <a:p>
            <a:r>
              <a:rPr lang="en-US" sz="1400" dirty="0" smtClean="0">
                <a:solidFill>
                  <a:schemeClr val="tx1">
                    <a:lumMod val="50000"/>
                    <a:lumOff val="50000"/>
                  </a:schemeClr>
                </a:solidFill>
              </a:rPr>
              <a:t>States</a:t>
            </a:r>
            <a:endParaRPr lang="cs-CZ" sz="1400" dirty="0">
              <a:solidFill>
                <a:schemeClr val="tx1">
                  <a:lumMod val="50000"/>
                  <a:lumOff val="50000"/>
                </a:schemeClr>
              </a:solidFill>
            </a:endParaRPr>
          </a:p>
        </p:txBody>
      </p:sp>
      <p:sp>
        <p:nvSpPr>
          <p:cNvPr id="27" name="Obousměrná vodorovná šipka 26"/>
          <p:cNvSpPr/>
          <p:nvPr/>
        </p:nvSpPr>
        <p:spPr>
          <a:xfrm rot="5400000">
            <a:off x="5943599" y="5194733"/>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8" name="Obousměrná vodorovná šipka 27"/>
          <p:cNvSpPr/>
          <p:nvPr/>
        </p:nvSpPr>
        <p:spPr>
          <a:xfrm rot="5400000">
            <a:off x="6961399" y="5194733"/>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0" name="Obdélník 29"/>
          <p:cNvSpPr/>
          <p:nvPr/>
        </p:nvSpPr>
        <p:spPr>
          <a:xfrm>
            <a:off x="3011327" y="3658864"/>
            <a:ext cx="1146334" cy="521894"/>
          </a:xfrm>
          <a:prstGeom prst="rect">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Data </a:t>
            </a:r>
            <a:br>
              <a:rPr lang="en-US" sz="1600" dirty="0" smtClean="0"/>
            </a:br>
            <a:r>
              <a:rPr lang="en-US" sz="1600" dirty="0" smtClean="0"/>
              <a:t>add-ons</a:t>
            </a:r>
            <a:endParaRPr lang="cs-CZ" sz="1600" dirty="0"/>
          </a:p>
        </p:txBody>
      </p:sp>
    </p:spTree>
    <p:extLst>
      <p:ext uri="{BB962C8B-B14F-4D97-AF65-F5344CB8AC3E}">
        <p14:creationId xmlns:p14="http://schemas.microsoft.com/office/powerpoint/2010/main" val="7417384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Architecture II - states</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33</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Obrázek 5"/>
          <p:cNvPicPr>
            <a:picLocks noChangeAspect="1"/>
          </p:cNvPicPr>
          <p:nvPr/>
        </p:nvPicPr>
        <p:blipFill>
          <a:blip r:embed="rId4"/>
          <a:stretch>
            <a:fillRect/>
          </a:stretch>
        </p:blipFill>
        <p:spPr>
          <a:xfrm>
            <a:off x="304800" y="1524000"/>
            <a:ext cx="4191000" cy="1428750"/>
          </a:xfrm>
          <a:prstGeom prst="rect">
            <a:avLst/>
          </a:prstGeom>
        </p:spPr>
      </p:pic>
      <p:pic>
        <p:nvPicPr>
          <p:cNvPr id="18" name="Obrázek 17"/>
          <p:cNvPicPr>
            <a:picLocks noChangeAspect="1"/>
          </p:cNvPicPr>
          <p:nvPr/>
        </p:nvPicPr>
        <p:blipFill>
          <a:blip r:embed="rId5"/>
          <a:stretch>
            <a:fillRect/>
          </a:stretch>
        </p:blipFill>
        <p:spPr>
          <a:xfrm>
            <a:off x="2971800" y="2807206"/>
            <a:ext cx="5943600" cy="3441830"/>
          </a:xfrm>
          <a:prstGeom prst="rect">
            <a:avLst/>
          </a:prstGeom>
        </p:spPr>
      </p:pic>
    </p:spTree>
    <p:extLst>
      <p:ext uri="{BB962C8B-B14F-4D97-AF65-F5344CB8AC3E}">
        <p14:creationId xmlns:p14="http://schemas.microsoft.com/office/powerpoint/2010/main" val="3329674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ousměrná vodorovná šipka 30"/>
          <p:cNvSpPr/>
          <p:nvPr/>
        </p:nvSpPr>
        <p:spPr>
          <a:xfrm rot="5400000">
            <a:off x="7431413" y="4320401"/>
            <a:ext cx="392292" cy="262988"/>
          </a:xfrm>
          <a:prstGeom prst="leftRightArrow">
            <a:avLst/>
          </a:prstGeom>
          <a:ln>
            <a:solidFill>
              <a:schemeClr val="accent1">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0" name="Obousměrná vodorovná šipka 29"/>
          <p:cNvSpPr/>
          <p:nvPr/>
        </p:nvSpPr>
        <p:spPr>
          <a:xfrm rot="5400000">
            <a:off x="6541758" y="4697562"/>
            <a:ext cx="1146613" cy="262988"/>
          </a:xfrm>
          <a:prstGeom prst="leftRightArrow">
            <a:avLst/>
          </a:prstGeom>
          <a:ln>
            <a:solidFill>
              <a:schemeClr val="accent1">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16" name="Obdélník 15"/>
          <p:cNvSpPr/>
          <p:nvPr/>
        </p:nvSpPr>
        <p:spPr>
          <a:xfrm>
            <a:off x="1295400" y="1433036"/>
            <a:ext cx="5257800" cy="3885406"/>
          </a:xfrm>
          <a:prstGeom prst="rect">
            <a:avLst/>
          </a:prstGeom>
          <a:solidFill>
            <a:schemeClr val="accent1">
              <a:lumMod val="20000"/>
              <a:lumOff val="80000"/>
            </a:schemeClr>
          </a:solidFill>
          <a:ln w="6350"/>
        </p:spPr>
        <p:style>
          <a:lnRef idx="2">
            <a:schemeClr val="accent1"/>
          </a:lnRef>
          <a:fillRef idx="1">
            <a:schemeClr val="lt1"/>
          </a:fillRef>
          <a:effectRef idx="0">
            <a:schemeClr val="accent1"/>
          </a:effectRef>
          <a:fontRef idx="minor">
            <a:schemeClr val="dk1"/>
          </a:fontRef>
        </p:style>
        <p:txBody>
          <a:bodyPr rtlCol="0" anchor="ctr"/>
          <a:lstStyle/>
          <a:p>
            <a:pPr algn="ctr"/>
            <a:endParaRPr lang="cs-CZ" dirty="0"/>
          </a:p>
        </p:txBody>
      </p:sp>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Architecture II </a:t>
            </a:r>
            <a:br>
              <a:rPr lang="en-US" b="1" dirty="0" smtClean="0">
                <a:solidFill>
                  <a:srgbClr val="0B74B0"/>
                </a:solidFill>
              </a:rPr>
            </a:br>
            <a:r>
              <a:rPr lang="en-US" b="1" dirty="0" smtClean="0">
                <a:solidFill>
                  <a:srgbClr val="0B74B0"/>
                </a:solidFill>
              </a:rPr>
              <a:t>end of the year</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Obdélník 2"/>
          <p:cNvSpPr/>
          <p:nvPr/>
        </p:nvSpPr>
        <p:spPr>
          <a:xfrm>
            <a:off x="7783950" y="2013641"/>
            <a:ext cx="1131450" cy="2246915"/>
          </a:xfrm>
          <a:prstGeom prst="rect">
            <a:avLst/>
          </a:prstGeom>
          <a:solidFill>
            <a:schemeClr val="bg1"/>
          </a:solidFill>
          <a:ln>
            <a:solidFill>
              <a:srgbClr val="B6265F"/>
            </a:solidFill>
          </a:ln>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dirty="0" smtClean="0"/>
              <a:t>Fedora</a:t>
            </a:r>
            <a:endParaRPr lang="cs-CZ" dirty="0"/>
          </a:p>
        </p:txBody>
      </p:sp>
      <p:sp>
        <p:nvSpPr>
          <p:cNvPr id="11" name="Obdélník 10"/>
          <p:cNvSpPr/>
          <p:nvPr/>
        </p:nvSpPr>
        <p:spPr>
          <a:xfrm>
            <a:off x="7372351" y="4648041"/>
            <a:ext cx="1529942" cy="609600"/>
          </a:xfrm>
          <a:prstGeom prst="rect">
            <a:avLst/>
          </a:prstGeom>
          <a:ln>
            <a:solidFill>
              <a:srgbClr val="B6265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Elastic</a:t>
            </a:r>
            <a:br>
              <a:rPr lang="en-US" dirty="0" smtClean="0"/>
            </a:br>
            <a:r>
              <a:rPr lang="en-US" dirty="0" smtClean="0"/>
              <a:t>Search</a:t>
            </a:r>
            <a:endParaRPr lang="cs-CZ" dirty="0"/>
          </a:p>
        </p:txBody>
      </p:sp>
      <p:sp>
        <p:nvSpPr>
          <p:cNvPr id="12" name="Obdélník 11"/>
          <p:cNvSpPr/>
          <p:nvPr/>
        </p:nvSpPr>
        <p:spPr>
          <a:xfrm>
            <a:off x="5334000" y="2001746"/>
            <a:ext cx="1019175" cy="31742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Untyped</a:t>
            </a:r>
            <a:r>
              <a:rPr lang="en-US" dirty="0" smtClean="0"/>
              <a:t> API</a:t>
            </a:r>
            <a:endParaRPr lang="cs-CZ" dirty="0"/>
          </a:p>
        </p:txBody>
      </p:sp>
      <p:sp>
        <p:nvSpPr>
          <p:cNvPr id="15" name="Obdélník 14"/>
          <p:cNvSpPr/>
          <p:nvPr/>
        </p:nvSpPr>
        <p:spPr>
          <a:xfrm>
            <a:off x="4314825" y="2001746"/>
            <a:ext cx="1019175" cy="31742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Typed API</a:t>
            </a:r>
            <a:endParaRPr lang="cs-CZ" dirty="0"/>
          </a:p>
        </p:txBody>
      </p:sp>
      <p:sp>
        <p:nvSpPr>
          <p:cNvPr id="17" name="TextovéPole 16"/>
          <p:cNvSpPr txBox="1"/>
          <p:nvPr/>
        </p:nvSpPr>
        <p:spPr>
          <a:xfrm>
            <a:off x="3746399" y="1449030"/>
            <a:ext cx="2870401" cy="369332"/>
          </a:xfrm>
          <a:prstGeom prst="rect">
            <a:avLst/>
          </a:prstGeom>
          <a:noFill/>
        </p:spPr>
        <p:txBody>
          <a:bodyPr wrap="none" rtlCol="0">
            <a:spAutoFit/>
          </a:bodyPr>
          <a:lstStyle/>
          <a:p>
            <a:r>
              <a:rPr lang="en-US" dirty="0" smtClean="0"/>
              <a:t>CESNET </a:t>
            </a:r>
            <a:r>
              <a:rPr lang="en-US" dirty="0" err="1" smtClean="0"/>
              <a:t>DataCare</a:t>
            </a:r>
            <a:r>
              <a:rPr lang="en-US" dirty="0" smtClean="0"/>
              <a:t> Repository</a:t>
            </a:r>
            <a:endParaRPr lang="cs-CZ" dirty="0"/>
          </a:p>
        </p:txBody>
      </p:sp>
      <p:sp>
        <p:nvSpPr>
          <p:cNvPr id="19" name="Obdélník 18"/>
          <p:cNvSpPr/>
          <p:nvPr/>
        </p:nvSpPr>
        <p:spPr>
          <a:xfrm>
            <a:off x="6934200" y="2013641"/>
            <a:ext cx="849750" cy="2246915"/>
          </a:xfrm>
          <a:prstGeom prst="rect">
            <a:avLst/>
          </a:prstGeom>
          <a:ln>
            <a:solidFill>
              <a:srgbClr val="B6265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State engine</a:t>
            </a:r>
          </a:p>
          <a:p>
            <a:pPr algn="ctr"/>
            <a:endParaRPr lang="en-US" sz="1600" dirty="0"/>
          </a:p>
          <a:p>
            <a:pPr algn="ctr"/>
            <a:r>
              <a:rPr lang="en-US" sz="1600" dirty="0" smtClean="0"/>
              <a:t>Field</a:t>
            </a:r>
          </a:p>
          <a:p>
            <a:pPr algn="ctr"/>
            <a:r>
              <a:rPr lang="en-US" sz="1600" dirty="0" smtClean="0"/>
              <a:t>AC</a:t>
            </a:r>
            <a:endParaRPr lang="cs-CZ" sz="1600" dirty="0"/>
          </a:p>
        </p:txBody>
      </p:sp>
      <p:sp>
        <p:nvSpPr>
          <p:cNvPr id="21" name="Obdélník 20"/>
          <p:cNvSpPr/>
          <p:nvPr/>
        </p:nvSpPr>
        <p:spPr>
          <a:xfrm>
            <a:off x="3071812" y="2013642"/>
            <a:ext cx="1042987" cy="10187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Built-in templates</a:t>
            </a:r>
            <a:endParaRPr lang="cs-CZ" sz="1600" dirty="0"/>
          </a:p>
        </p:txBody>
      </p:sp>
      <p:sp>
        <p:nvSpPr>
          <p:cNvPr id="22" name="Obdélník 21"/>
          <p:cNvSpPr/>
          <p:nvPr/>
        </p:nvSpPr>
        <p:spPr>
          <a:xfrm>
            <a:off x="1727717" y="4260556"/>
            <a:ext cx="1152525" cy="9084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Built-in datatypes</a:t>
            </a:r>
            <a:endParaRPr lang="cs-CZ" sz="1600" dirty="0"/>
          </a:p>
        </p:txBody>
      </p:sp>
      <p:sp>
        <p:nvSpPr>
          <p:cNvPr id="23" name="Obdélník 22"/>
          <p:cNvSpPr/>
          <p:nvPr/>
        </p:nvSpPr>
        <p:spPr>
          <a:xfrm>
            <a:off x="3071813" y="4260556"/>
            <a:ext cx="1036798" cy="9084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Schema </a:t>
            </a:r>
            <a:r>
              <a:rPr lang="en-US" sz="1600" dirty="0" err="1" smtClean="0"/>
              <a:t>mgmt</a:t>
            </a:r>
            <a:endParaRPr lang="cs-CZ" sz="1600" dirty="0"/>
          </a:p>
        </p:txBody>
      </p:sp>
      <p:sp>
        <p:nvSpPr>
          <p:cNvPr id="25" name="Obdélník 24"/>
          <p:cNvSpPr/>
          <p:nvPr/>
        </p:nvSpPr>
        <p:spPr>
          <a:xfrm>
            <a:off x="4291964" y="5394642"/>
            <a:ext cx="4610329" cy="6774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House keeping tasks and data conversion</a:t>
            </a:r>
            <a:endParaRPr lang="cs-CZ" dirty="0"/>
          </a:p>
        </p:txBody>
      </p:sp>
      <p:sp>
        <p:nvSpPr>
          <p:cNvPr id="13" name="Obousměrná vodorovná šipka 12"/>
          <p:cNvSpPr/>
          <p:nvPr/>
        </p:nvSpPr>
        <p:spPr>
          <a:xfrm>
            <a:off x="6353175" y="2184598"/>
            <a:ext cx="581025" cy="26298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6" name="TextovéPole 25"/>
          <p:cNvSpPr txBox="1"/>
          <p:nvPr/>
        </p:nvSpPr>
        <p:spPr>
          <a:xfrm>
            <a:off x="7797055" y="2447586"/>
            <a:ext cx="1013354" cy="1754326"/>
          </a:xfrm>
          <a:prstGeom prst="rect">
            <a:avLst/>
          </a:prstGeom>
          <a:noFill/>
        </p:spPr>
        <p:txBody>
          <a:bodyPr wrap="none" rtlCol="0">
            <a:spAutoFit/>
          </a:bodyPr>
          <a:lstStyle/>
          <a:p>
            <a:r>
              <a:rPr lang="en-US" sz="1200" dirty="0" smtClean="0">
                <a:solidFill>
                  <a:schemeClr val="tx1">
                    <a:lumMod val="50000"/>
                    <a:lumOff val="50000"/>
                  </a:schemeClr>
                </a:solidFill>
              </a:rPr>
              <a:t>Metadata</a:t>
            </a:r>
          </a:p>
          <a:p>
            <a:r>
              <a:rPr lang="en-US" sz="1200" dirty="0" smtClean="0">
                <a:solidFill>
                  <a:schemeClr val="tx1">
                    <a:lumMod val="50000"/>
                    <a:lumOff val="50000"/>
                  </a:schemeClr>
                </a:solidFill>
              </a:rPr>
              <a:t>Data</a:t>
            </a:r>
          </a:p>
          <a:p>
            <a:r>
              <a:rPr lang="en-US" sz="1200" dirty="0" err="1" smtClean="0">
                <a:solidFill>
                  <a:schemeClr val="tx1">
                    <a:lumMod val="50000"/>
                    <a:lumOff val="50000"/>
                  </a:schemeClr>
                </a:solidFill>
              </a:rPr>
              <a:t>WebAC</a:t>
            </a:r>
            <a:endParaRPr lang="en-US" sz="1200" dirty="0" smtClean="0">
              <a:solidFill>
                <a:schemeClr val="tx1">
                  <a:lumMod val="50000"/>
                  <a:lumOff val="50000"/>
                </a:schemeClr>
              </a:solidFill>
            </a:endParaRPr>
          </a:p>
          <a:p>
            <a:r>
              <a:rPr lang="en-US" sz="1200" dirty="0" smtClean="0">
                <a:solidFill>
                  <a:schemeClr val="tx1">
                    <a:lumMod val="50000"/>
                    <a:lumOff val="50000"/>
                  </a:schemeClr>
                </a:solidFill>
              </a:rPr>
              <a:t>States</a:t>
            </a:r>
          </a:p>
          <a:p>
            <a:r>
              <a:rPr lang="en-US" sz="1200" dirty="0" smtClean="0">
                <a:solidFill>
                  <a:schemeClr val="tx1">
                    <a:lumMod val="50000"/>
                    <a:lumOff val="50000"/>
                  </a:schemeClr>
                </a:solidFill>
              </a:rPr>
              <a:t>Custom data</a:t>
            </a:r>
          </a:p>
          <a:p>
            <a:r>
              <a:rPr lang="en-US" sz="1200" dirty="0" smtClean="0">
                <a:solidFill>
                  <a:schemeClr val="tx1">
                    <a:lumMod val="50000"/>
                    <a:lumOff val="50000"/>
                  </a:schemeClr>
                </a:solidFill>
              </a:rPr>
              <a:t>   definition</a:t>
            </a:r>
          </a:p>
          <a:p>
            <a:r>
              <a:rPr lang="en-US" sz="1200" dirty="0" smtClean="0">
                <a:solidFill>
                  <a:schemeClr val="tx1">
                    <a:lumMod val="50000"/>
                    <a:lumOff val="50000"/>
                  </a:schemeClr>
                </a:solidFill>
              </a:rPr>
              <a:t>Custom </a:t>
            </a:r>
            <a:br>
              <a:rPr lang="en-US" sz="1200" dirty="0" smtClean="0">
                <a:solidFill>
                  <a:schemeClr val="tx1">
                    <a:lumMod val="50000"/>
                    <a:lumOff val="50000"/>
                  </a:schemeClr>
                </a:solidFill>
              </a:rPr>
            </a:br>
            <a:r>
              <a:rPr lang="en-US" sz="1200" dirty="0" smtClean="0">
                <a:solidFill>
                  <a:schemeClr val="tx1">
                    <a:lumMod val="50000"/>
                    <a:lumOff val="50000"/>
                  </a:schemeClr>
                </a:solidFill>
              </a:rPr>
              <a:t>   templates</a:t>
            </a:r>
          </a:p>
          <a:p>
            <a:r>
              <a:rPr lang="en-US" sz="1200" dirty="0" smtClean="0">
                <a:solidFill>
                  <a:schemeClr val="tx1">
                    <a:lumMod val="50000"/>
                    <a:lumOff val="50000"/>
                  </a:schemeClr>
                </a:solidFill>
              </a:rPr>
              <a:t>Data add-ons</a:t>
            </a:r>
          </a:p>
        </p:txBody>
      </p:sp>
      <p:sp>
        <p:nvSpPr>
          <p:cNvPr id="27" name="Obousměrná vodorovná šipka 26"/>
          <p:cNvSpPr/>
          <p:nvPr/>
        </p:nvSpPr>
        <p:spPr>
          <a:xfrm rot="5400000">
            <a:off x="4648199" y="5179175"/>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28" name="Obousměrná vodorovná šipka 27"/>
          <p:cNvSpPr/>
          <p:nvPr/>
        </p:nvSpPr>
        <p:spPr>
          <a:xfrm rot="5400000">
            <a:off x="5665999" y="5179175"/>
            <a:ext cx="352425" cy="17376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2" name="Obousměrná vodorovná šipka 31"/>
          <p:cNvSpPr/>
          <p:nvPr/>
        </p:nvSpPr>
        <p:spPr>
          <a:xfrm>
            <a:off x="6353175" y="4819771"/>
            <a:ext cx="1019175" cy="26298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3" name="Obousměrná vodorovná šipka 32"/>
          <p:cNvSpPr/>
          <p:nvPr/>
        </p:nvSpPr>
        <p:spPr>
          <a:xfrm rot="5400000">
            <a:off x="7117873" y="1575070"/>
            <a:ext cx="581025" cy="26298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cs-CZ"/>
          </a:p>
        </p:txBody>
      </p:sp>
      <p:sp>
        <p:nvSpPr>
          <p:cNvPr id="34" name="Obdélník 33"/>
          <p:cNvSpPr/>
          <p:nvPr/>
        </p:nvSpPr>
        <p:spPr>
          <a:xfrm>
            <a:off x="1715927" y="2716153"/>
            <a:ext cx="1152525" cy="751529"/>
          </a:xfrm>
          <a:prstGeom prst="rect">
            <a:avLst/>
          </a:prstGeom>
          <a:solidFill>
            <a:srgbClr val="FFC000">
              <a:alpha val="10000"/>
            </a:srgbClr>
          </a:solidFill>
          <a:ln>
            <a:solidFill>
              <a:schemeClr val="accent1">
                <a:alpha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Custom data definition</a:t>
            </a:r>
            <a:endParaRPr lang="cs-CZ" sz="1600" dirty="0"/>
          </a:p>
        </p:txBody>
      </p:sp>
      <p:sp>
        <p:nvSpPr>
          <p:cNvPr id="35" name="Obdélník 34"/>
          <p:cNvSpPr/>
          <p:nvPr/>
        </p:nvSpPr>
        <p:spPr>
          <a:xfrm>
            <a:off x="1725452" y="1991682"/>
            <a:ext cx="1146334" cy="521894"/>
          </a:xfrm>
          <a:prstGeom prst="rect">
            <a:avLst/>
          </a:prstGeom>
          <a:solidFill>
            <a:srgbClr val="FFC000">
              <a:alpha val="10000"/>
            </a:srgbClr>
          </a:solidFill>
          <a:ln>
            <a:solidFill>
              <a:schemeClr val="accent1">
                <a:alpha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Custom templates</a:t>
            </a:r>
            <a:endParaRPr lang="cs-CZ" sz="1600" dirty="0"/>
          </a:p>
        </p:txBody>
      </p:sp>
      <p:sp>
        <p:nvSpPr>
          <p:cNvPr id="36" name="Obdélník 35"/>
          <p:cNvSpPr/>
          <p:nvPr/>
        </p:nvSpPr>
        <p:spPr>
          <a:xfrm>
            <a:off x="1715927" y="3621346"/>
            <a:ext cx="1146334" cy="521894"/>
          </a:xfrm>
          <a:prstGeom prst="rect">
            <a:avLst/>
          </a:prstGeom>
          <a:solidFill>
            <a:srgbClr val="FFC000">
              <a:alpha val="10000"/>
            </a:srgbClr>
          </a:solidFill>
          <a:ln>
            <a:solidFill>
              <a:schemeClr val="accent1">
                <a:alpha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Data </a:t>
            </a:r>
            <a:br>
              <a:rPr lang="en-US" sz="1600" dirty="0" smtClean="0"/>
            </a:br>
            <a:r>
              <a:rPr lang="en-US" sz="1600" dirty="0" smtClean="0"/>
              <a:t>add-ons</a:t>
            </a:r>
            <a:endParaRPr lang="cs-CZ" sz="1600" dirty="0"/>
          </a:p>
        </p:txBody>
      </p:sp>
    </p:spTree>
    <p:extLst>
      <p:ext uri="{BB962C8B-B14F-4D97-AF65-F5344CB8AC3E}">
        <p14:creationId xmlns:p14="http://schemas.microsoft.com/office/powerpoint/2010/main" val="30125840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
        <p:nvSpPr>
          <p:cNvPr id="13" name="Content Placeholder 2"/>
          <p:cNvSpPr>
            <a:spLocks noGrp="1"/>
          </p:cNvSpPr>
          <p:nvPr>
            <p:ph idx="1"/>
          </p:nvPr>
        </p:nvSpPr>
        <p:spPr>
          <a:xfrm>
            <a:off x="457200" y="1600200"/>
            <a:ext cx="8229600" cy="4785201"/>
          </a:xfrm>
        </p:spPr>
        <p:txBody>
          <a:bodyPr>
            <a:normAutofit/>
          </a:bodyPr>
          <a:lstStyle/>
          <a:p>
            <a:pPr>
              <a:buClr>
                <a:srgbClr val="0B74B0"/>
              </a:buClr>
            </a:pPr>
            <a:r>
              <a:rPr lang="en-US" dirty="0" smtClean="0"/>
              <a:t>This year</a:t>
            </a:r>
          </a:p>
          <a:p>
            <a:pPr lvl="1">
              <a:buClr>
                <a:srgbClr val="0B74B0"/>
              </a:buClr>
            </a:pPr>
            <a:r>
              <a:rPr lang="en-US" dirty="0" smtClean="0"/>
              <a:t>Finalize repository for Romani studies</a:t>
            </a:r>
          </a:p>
          <a:p>
            <a:pPr lvl="1">
              <a:buClr>
                <a:srgbClr val="0B74B0"/>
              </a:buClr>
            </a:pPr>
            <a:r>
              <a:rPr lang="en-US" dirty="0" smtClean="0"/>
              <a:t>Finalize proof of concept for OCH data</a:t>
            </a:r>
          </a:p>
          <a:p>
            <a:pPr lvl="1">
              <a:buClr>
                <a:srgbClr val="0B74B0"/>
              </a:buClr>
            </a:pPr>
            <a:r>
              <a:rPr lang="en-US" dirty="0" smtClean="0"/>
              <a:t>Start working on media repository at UCT Prague and its connection to e-learning and online teaching materials</a:t>
            </a:r>
          </a:p>
          <a:p>
            <a:pPr>
              <a:buClr>
                <a:srgbClr val="0B74B0"/>
              </a:buClr>
            </a:pPr>
            <a:r>
              <a:rPr lang="en-US" dirty="0" smtClean="0"/>
              <a:t>Following steps</a:t>
            </a:r>
          </a:p>
          <a:p>
            <a:pPr lvl="1">
              <a:buClr>
                <a:srgbClr val="0B74B0"/>
              </a:buClr>
            </a:pPr>
            <a:r>
              <a:rPr lang="en-US" dirty="0" smtClean="0"/>
              <a:t>Other fields</a:t>
            </a:r>
          </a:p>
        </p:txBody>
      </p:sp>
    </p:spTree>
    <p:extLst>
      <p:ext uri="{BB962C8B-B14F-4D97-AF65-F5344CB8AC3E}">
        <p14:creationId xmlns:p14="http://schemas.microsoft.com/office/powerpoint/2010/main" val="18746022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Special thanks to</a:t>
            </a:r>
            <a:endParaRPr lang="en-US" b="1" dirty="0">
              <a:solidFill>
                <a:srgbClr val="0B74B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804104"/>
            <a:ext cx="1927006" cy="105596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3314" y="1673175"/>
            <a:ext cx="2237372" cy="116445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7000" y="1781663"/>
            <a:ext cx="2000250" cy="696754"/>
          </a:xfrm>
          <a:prstGeom prst="rect">
            <a:avLst/>
          </a:prstGeom>
        </p:spPr>
      </p:pic>
      <p:grpSp>
        <p:nvGrpSpPr>
          <p:cNvPr id="20" name="Skupina 19"/>
          <p:cNvGrpSpPr/>
          <p:nvPr/>
        </p:nvGrpSpPr>
        <p:grpSpPr>
          <a:xfrm>
            <a:off x="3068554" y="3246537"/>
            <a:ext cx="2750218" cy="921379"/>
            <a:chOff x="2895600" y="2954943"/>
            <a:chExt cx="2971800" cy="995613"/>
          </a:xfrm>
        </p:grpSpPr>
        <p:pic>
          <p:nvPicPr>
            <p:cNvPr id="12" name="Obrázek 11"/>
            <p:cNvPicPr>
              <a:picLocks noChangeAspect="1"/>
            </p:cNvPicPr>
            <p:nvPr/>
          </p:nvPicPr>
          <p:blipFill>
            <a:blip r:embed="rId7"/>
            <a:stretch>
              <a:fillRect/>
            </a:stretch>
          </p:blipFill>
          <p:spPr>
            <a:xfrm>
              <a:off x="2895600" y="2954943"/>
              <a:ext cx="995613" cy="995613"/>
            </a:xfrm>
            <a:prstGeom prst="rect">
              <a:avLst/>
            </a:prstGeom>
          </p:spPr>
        </p:pic>
        <p:pic>
          <p:nvPicPr>
            <p:cNvPr id="19" name="Obráze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0000" y="3024347"/>
              <a:ext cx="2057400" cy="843534"/>
            </a:xfrm>
            <a:prstGeom prst="rect">
              <a:avLst/>
            </a:prstGeom>
          </p:spPr>
        </p:pic>
      </p:grpSp>
      <p:sp>
        <p:nvSpPr>
          <p:cNvPr id="21"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23" name="Slide Number Placeholder 7"/>
          <p:cNvSpPr>
            <a:spLocks noGrp="1"/>
          </p:cNvSpPr>
          <p:nvPr>
            <p:ph type="sldNum" sz="quarter" idx="12"/>
          </p:nvPr>
        </p:nvSpPr>
        <p:spPr>
          <a:xfrm>
            <a:off x="8382000" y="6400800"/>
            <a:ext cx="762000" cy="441802"/>
          </a:xfrm>
        </p:spPr>
        <p:txBody>
          <a:bodyPr/>
          <a:lstStyle/>
          <a:p>
            <a:pPr algn="ctr"/>
            <a:fld id="{ACDB22A3-6822-4D55-BBEF-DC44A67E4B7A}" type="slidenum">
              <a:rPr lang="en-US" sz="2400" smtClean="0">
                <a:solidFill>
                  <a:schemeClr val="tx1"/>
                </a:solidFill>
              </a:rPr>
              <a:pPr algn="ctr"/>
              <a:t>36</a:t>
            </a:fld>
            <a:endParaRPr lang="en-US" sz="2400" dirty="0">
              <a:solidFill>
                <a:schemeClr val="tx1"/>
              </a:solidFill>
            </a:endParaRPr>
          </a:p>
        </p:txBody>
      </p:sp>
      <p:sp>
        <p:nvSpPr>
          <p:cNvPr id="24"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25" name="Přímá spojnice 24"/>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ovéPole 25"/>
          <p:cNvSpPr txBox="1"/>
          <p:nvPr/>
        </p:nvSpPr>
        <p:spPr>
          <a:xfrm>
            <a:off x="304800" y="5302362"/>
            <a:ext cx="8534400" cy="646331"/>
          </a:xfrm>
          <a:prstGeom prst="rect">
            <a:avLst/>
          </a:prstGeom>
          <a:noFill/>
        </p:spPr>
        <p:txBody>
          <a:bodyPr wrap="square" numCol="4" rtlCol="0">
            <a:spAutoFit/>
          </a:bodyPr>
          <a:lstStyle/>
          <a:p>
            <a:pPr algn="just"/>
            <a:r>
              <a:rPr lang="en-US" dirty="0" smtClean="0"/>
              <a:t>	</a:t>
            </a:r>
            <a:endParaRPr lang="cs-CZ" dirty="0"/>
          </a:p>
          <a:p>
            <a:endParaRPr lang="cs-CZ" dirty="0"/>
          </a:p>
        </p:txBody>
      </p:sp>
      <p:graphicFrame>
        <p:nvGraphicFramePr>
          <p:cNvPr id="27" name="Tabulka 26"/>
          <p:cNvGraphicFramePr>
            <a:graphicFrameLocks noGrp="1"/>
          </p:cNvGraphicFramePr>
          <p:nvPr>
            <p:extLst>
              <p:ext uri="{D42A27DB-BD31-4B8C-83A1-F6EECF244321}">
                <p14:modId xmlns:p14="http://schemas.microsoft.com/office/powerpoint/2010/main" val="2276870831"/>
              </p:ext>
            </p:extLst>
          </p:nvPr>
        </p:nvGraphicFramePr>
        <p:xfrm>
          <a:off x="304800" y="4937187"/>
          <a:ext cx="8534400" cy="1376680"/>
        </p:xfrm>
        <a:graphic>
          <a:graphicData uri="http://schemas.openxmlformats.org/drawingml/2006/table">
            <a:tbl>
              <a:tblPr firstRow="1" bandRow="1">
                <a:tableStyleId>{2D5ABB26-0587-4C30-8999-92F81FD0307C}</a:tableStyleId>
              </a:tblPr>
              <a:tblGrid>
                <a:gridCol w="2133600"/>
                <a:gridCol w="2133600"/>
                <a:gridCol w="2133600"/>
                <a:gridCol w="2133600"/>
              </a:tblGrid>
              <a:tr h="361751">
                <a:tc>
                  <a:txBody>
                    <a:bodyPr/>
                    <a:lstStyle/>
                    <a:p>
                      <a:pPr algn="ctr"/>
                      <a:r>
                        <a:rPr lang="en-US" dirty="0" smtClean="0"/>
                        <a:t>b</a:t>
                      </a:r>
                      <a:r>
                        <a:rPr lang="cs-CZ" dirty="0" err="1" smtClean="0"/>
                        <a:t>leach</a:t>
                      </a:r>
                      <a:r>
                        <a:rPr lang="en-US" dirty="0" smtClean="0"/>
                        <a:t> </a:t>
                      </a:r>
                      <a:endParaRPr lang="cs-CZ" dirty="0"/>
                    </a:p>
                  </a:txBody>
                  <a:tcPr/>
                </a:tc>
                <a:tc>
                  <a:txBody>
                    <a:bodyPr/>
                    <a:lstStyle/>
                    <a:p>
                      <a:pPr algn="ctr"/>
                      <a:r>
                        <a:rPr lang="cs-CZ" dirty="0" err="1" smtClean="0"/>
                        <a:t>inflection</a:t>
                      </a:r>
                      <a:endParaRPr lang="cs-CZ" dirty="0"/>
                    </a:p>
                  </a:txBody>
                  <a:tcPr/>
                </a:tc>
                <a:tc>
                  <a:txBody>
                    <a:bodyPr/>
                    <a:lstStyle/>
                    <a:p>
                      <a:pPr algn="ctr"/>
                      <a:r>
                        <a:rPr lang="cs-CZ" dirty="0" err="1" smtClean="0"/>
                        <a:t>isodate</a:t>
                      </a:r>
                      <a:r>
                        <a:rPr lang="en-US" dirty="0" smtClean="0"/>
                        <a:t> </a:t>
                      </a:r>
                      <a:endParaRPr lang="cs-CZ" dirty="0"/>
                    </a:p>
                  </a:txBody>
                  <a:tcPr/>
                </a:tc>
                <a:tc>
                  <a:txBody>
                    <a:bodyPr/>
                    <a:lstStyle/>
                    <a:p>
                      <a:pPr algn="ctr"/>
                      <a:r>
                        <a:rPr lang="cs-CZ" dirty="0" err="1" smtClean="0"/>
                        <a:t>pyparsing</a:t>
                      </a:r>
                      <a:endParaRPr lang="cs-CZ" dirty="0"/>
                    </a:p>
                  </a:txBody>
                  <a:tcPr/>
                </a:tc>
              </a:tr>
              <a:tr h="370840">
                <a:tc>
                  <a:txBody>
                    <a:bodyPr/>
                    <a:lstStyle/>
                    <a:p>
                      <a:pPr algn="ctr"/>
                      <a:r>
                        <a:rPr lang="cs-CZ" dirty="0" err="1" smtClean="0"/>
                        <a:t>django-bootstrap-pagination</a:t>
                      </a:r>
                      <a:r>
                        <a:rPr lang="en-US" dirty="0" smtClean="0"/>
                        <a:t> </a:t>
                      </a:r>
                      <a:endParaRPr lang="cs-CZ" dirty="0"/>
                    </a:p>
                  </a:txBody>
                  <a:tcPr/>
                </a:tc>
                <a:tc>
                  <a:txBody>
                    <a:bodyPr/>
                    <a:lstStyle/>
                    <a:p>
                      <a:pPr algn="ctr"/>
                      <a:r>
                        <a:rPr lang="en-US" dirty="0" smtClean="0"/>
                        <a:t>r</a:t>
                      </a:r>
                      <a:r>
                        <a:rPr lang="cs-CZ" dirty="0" err="1" smtClean="0"/>
                        <a:t>dflib</a:t>
                      </a:r>
                      <a:r>
                        <a:rPr lang="en-US" dirty="0" smtClean="0"/>
                        <a:t> </a:t>
                      </a:r>
                      <a:endParaRPr lang="cs-CZ" dirty="0"/>
                    </a:p>
                  </a:txBody>
                  <a:tcPr/>
                </a:tc>
                <a:tc>
                  <a:txBody>
                    <a:bodyPr/>
                    <a:lstStyle/>
                    <a:p>
                      <a:pPr algn="ctr"/>
                      <a:r>
                        <a:rPr lang="cs-CZ" dirty="0" err="1" smtClean="0"/>
                        <a:t>requests</a:t>
                      </a:r>
                      <a:r>
                        <a:rPr lang="en-US" dirty="0" smtClean="0"/>
                        <a:t> </a:t>
                      </a:r>
                      <a:endParaRPr lang="cs-CZ"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s-CZ" dirty="0" smtClean="0"/>
                        <a:t>python-</a:t>
                      </a:r>
                      <a:r>
                        <a:rPr lang="cs-CZ" dirty="0" err="1" smtClean="0"/>
                        <a:t>dateutil</a:t>
                      </a:r>
                      <a:endParaRPr lang="cs-CZ" dirty="0" smtClean="0"/>
                    </a:p>
                  </a:txBody>
                  <a:tcPr/>
                </a:tc>
              </a:tr>
              <a:tr h="370840">
                <a:tc>
                  <a:txBody>
                    <a:bodyPr/>
                    <a:lstStyle/>
                    <a:p>
                      <a:pPr algn="ctr"/>
                      <a:r>
                        <a:rPr lang="en-US" dirty="0" smtClean="0"/>
                        <a:t>bootstrap</a:t>
                      </a:r>
                      <a:endParaRPr lang="cs-CZ" dirty="0"/>
                    </a:p>
                  </a:txBody>
                  <a:tcPr/>
                </a:tc>
                <a:tc>
                  <a:txBody>
                    <a:bodyPr/>
                    <a:lstStyle/>
                    <a:p>
                      <a:pPr algn="ctr"/>
                      <a:r>
                        <a:rPr lang="en-US" dirty="0" err="1" smtClean="0"/>
                        <a:t>jquery</a:t>
                      </a:r>
                      <a:endParaRPr lang="cs-CZ" dirty="0"/>
                    </a:p>
                  </a:txBody>
                  <a:tcPr/>
                </a:tc>
                <a:tc>
                  <a:txBody>
                    <a:bodyPr/>
                    <a:lstStyle/>
                    <a:p>
                      <a:pPr algn="ctr"/>
                      <a:r>
                        <a:rPr lang="en-US" dirty="0" smtClean="0"/>
                        <a:t>bootstrap3-dialogs</a:t>
                      </a:r>
                      <a:endParaRPr lang="cs-CZ"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Google APIs</a:t>
                      </a:r>
                      <a:endParaRPr lang="cs-CZ" dirty="0" smtClean="0"/>
                    </a:p>
                  </a:txBody>
                  <a:tcPr/>
                </a:tc>
              </a:tr>
            </a:tbl>
          </a:graphicData>
        </a:graphic>
      </p:graphicFrame>
    </p:spTree>
    <p:extLst>
      <p:ext uri="{BB962C8B-B14F-4D97-AF65-F5344CB8AC3E}">
        <p14:creationId xmlns:p14="http://schemas.microsoft.com/office/powerpoint/2010/main" val="1182556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fontScale="90000"/>
          </a:bodyPr>
          <a:lstStyle/>
          <a:p>
            <a:r>
              <a:rPr lang="en-US" b="1" dirty="0" smtClean="0">
                <a:solidFill>
                  <a:srgbClr val="0B74B0"/>
                </a:solidFill>
              </a:rPr>
              <a:t>Why NTK and UCT Prague?</a:t>
            </a:r>
            <a:endParaRPr lang="en-US" b="1" dirty="0">
              <a:solidFill>
                <a:srgbClr val="0B74B0"/>
              </a:solidFill>
            </a:endParaRPr>
          </a:p>
        </p:txBody>
      </p:sp>
      <p:sp>
        <p:nvSpPr>
          <p:cNvPr id="3" name="Content Placeholder 2"/>
          <p:cNvSpPr>
            <a:spLocks noGrp="1"/>
          </p:cNvSpPr>
          <p:nvPr>
            <p:ph idx="1"/>
          </p:nvPr>
        </p:nvSpPr>
        <p:spPr>
          <a:xfrm>
            <a:off x="457200" y="1600201"/>
            <a:ext cx="8229600" cy="2743198"/>
          </a:xfrm>
        </p:spPr>
        <p:txBody>
          <a:bodyPr>
            <a:normAutofit fontScale="92500"/>
          </a:bodyPr>
          <a:lstStyle/>
          <a:p>
            <a:pPr>
              <a:buClr>
                <a:srgbClr val="0B74B0"/>
              </a:buClr>
            </a:pPr>
            <a:r>
              <a:rPr lang="en-US" dirty="0" smtClean="0"/>
              <a:t>In 2013, CIS and NTK joined forces and founded </a:t>
            </a:r>
            <a:r>
              <a:rPr lang="en-US" dirty="0" err="1" smtClean="0"/>
              <a:t>ChemTK</a:t>
            </a:r>
            <a:r>
              <a:rPr lang="en-US" dirty="0" smtClean="0"/>
              <a:t>, a shared library of chemistry, sharing not only books but also e-sources and people</a:t>
            </a:r>
          </a:p>
          <a:p>
            <a:pPr>
              <a:buClr>
                <a:srgbClr val="0B74B0"/>
              </a:buClr>
            </a:pPr>
            <a:r>
              <a:rPr lang="en-US" dirty="0" smtClean="0"/>
              <a:t>Department of Organic Chemistry of the Czech Academy of Sciences joined </a:t>
            </a:r>
            <a:r>
              <a:rPr lang="en-US" dirty="0" err="1" smtClean="0"/>
              <a:t>ChemTK</a:t>
            </a:r>
            <a:r>
              <a:rPr lang="en-US" dirty="0" smtClean="0"/>
              <a:t> in 2015</a:t>
            </a:r>
          </a:p>
          <a:p>
            <a:pPr>
              <a:buClr>
                <a:srgbClr val="0B74B0"/>
              </a:buClr>
            </a:pPr>
            <a:endParaRPr lang="en-US" dirty="0" smtClean="0"/>
          </a:p>
          <a:p>
            <a:pPr>
              <a:buClr>
                <a:srgbClr val="0B74B0"/>
              </a:buClr>
            </a:pPr>
            <a:endParaRPr lang="en-US" dirty="0" smtClean="0"/>
          </a:p>
          <a:p>
            <a:pPr>
              <a:buClr>
                <a:srgbClr val="0B74B0"/>
              </a:buClr>
            </a:pPr>
            <a:endParaRPr lang="en-US" dirty="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4</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Obrázek 10"/>
          <p:cNvPicPr>
            <a:picLocks noChangeAspect="1"/>
          </p:cNvPicPr>
          <p:nvPr/>
        </p:nvPicPr>
        <p:blipFill rotWithShape="1">
          <a:blip r:embed="rId4">
            <a:extLst>
              <a:ext uri="{28A0092B-C50C-407E-A947-70E740481C1C}">
                <a14:useLocalDpi xmlns:a14="http://schemas.microsoft.com/office/drawing/2010/main" val="0"/>
              </a:ext>
            </a:extLst>
          </a:blip>
          <a:srcRect t="17654" b="13303"/>
          <a:stretch/>
        </p:blipFill>
        <p:spPr>
          <a:xfrm>
            <a:off x="-6626" y="4358797"/>
            <a:ext cx="9144000" cy="2057400"/>
          </a:xfrm>
          <a:prstGeom prst="rect">
            <a:avLst/>
          </a:prstGeom>
        </p:spPr>
      </p:pic>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Tree>
    <p:extLst>
      <p:ext uri="{BB962C8B-B14F-4D97-AF65-F5344CB8AC3E}">
        <p14:creationId xmlns:p14="http://schemas.microsoft.com/office/powerpoint/2010/main" val="30001519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Why CESNET?</a:t>
            </a:r>
            <a:endParaRPr lang="en-US" b="1" dirty="0">
              <a:solidFill>
                <a:srgbClr val="0B74B0"/>
              </a:solidFill>
            </a:endParaRPr>
          </a:p>
        </p:txBody>
      </p:sp>
      <p:sp>
        <p:nvSpPr>
          <p:cNvPr id="3" name="Content Placeholder 2"/>
          <p:cNvSpPr>
            <a:spLocks noGrp="1"/>
          </p:cNvSpPr>
          <p:nvPr>
            <p:ph idx="1"/>
          </p:nvPr>
        </p:nvSpPr>
        <p:spPr>
          <a:xfrm>
            <a:off x="457200" y="1295400"/>
            <a:ext cx="8382000" cy="4489525"/>
          </a:xfrm>
        </p:spPr>
        <p:txBody>
          <a:bodyPr>
            <a:normAutofit fontScale="92500" lnSpcReduction="20000"/>
          </a:bodyPr>
          <a:lstStyle/>
          <a:p>
            <a:pPr>
              <a:buClr>
                <a:srgbClr val="0B74B0"/>
              </a:buClr>
            </a:pPr>
            <a:r>
              <a:rPr lang="en-US" dirty="0" smtClean="0"/>
              <a:t>An </a:t>
            </a:r>
            <a:r>
              <a:rPr lang="en-US" dirty="0"/>
              <a:t>association of universities of the Czech Republic and the Czech Academy of </a:t>
            </a:r>
            <a:r>
              <a:rPr lang="en-US" dirty="0" smtClean="0"/>
              <a:t>Sciences</a:t>
            </a:r>
          </a:p>
          <a:p>
            <a:pPr>
              <a:buClr>
                <a:srgbClr val="0B74B0"/>
              </a:buClr>
            </a:pPr>
            <a:r>
              <a:rPr lang="en-US" dirty="0" smtClean="0"/>
              <a:t>Operates </a:t>
            </a:r>
            <a:r>
              <a:rPr lang="en-US" dirty="0"/>
              <a:t>and develops the national e-infrastructure for science, </a:t>
            </a:r>
            <a:r>
              <a:rPr lang="en-US" dirty="0" smtClean="0"/>
              <a:t>research </a:t>
            </a:r>
            <a:r>
              <a:rPr lang="en-US" dirty="0"/>
              <a:t>and education </a:t>
            </a:r>
            <a:endParaRPr lang="en-US" dirty="0" smtClean="0"/>
          </a:p>
          <a:p>
            <a:pPr>
              <a:buClr>
                <a:srgbClr val="0B74B0"/>
              </a:buClr>
            </a:pPr>
            <a:r>
              <a:rPr lang="en-US" dirty="0" smtClean="0"/>
              <a:t>encompasses </a:t>
            </a:r>
          </a:p>
          <a:p>
            <a:pPr lvl="1">
              <a:buClr>
                <a:srgbClr val="0B74B0"/>
              </a:buClr>
            </a:pPr>
            <a:r>
              <a:rPr lang="en-US" dirty="0" smtClean="0"/>
              <a:t>computer network</a:t>
            </a:r>
          </a:p>
          <a:p>
            <a:pPr lvl="1">
              <a:buClr>
                <a:srgbClr val="0B74B0"/>
              </a:buClr>
            </a:pPr>
            <a:r>
              <a:rPr lang="en-US" dirty="0"/>
              <a:t>i</a:t>
            </a:r>
            <a:r>
              <a:rPr lang="en-US" dirty="0" smtClean="0"/>
              <a:t>dentity management (eduid.cz)</a:t>
            </a:r>
          </a:p>
          <a:p>
            <a:pPr lvl="1">
              <a:buClr>
                <a:srgbClr val="0B74B0"/>
              </a:buClr>
            </a:pPr>
            <a:r>
              <a:rPr lang="en-US" b="1" dirty="0" smtClean="0"/>
              <a:t>data storage (21PB of space)</a:t>
            </a:r>
            <a:endParaRPr lang="en-US" b="1" dirty="0"/>
          </a:p>
          <a:p>
            <a:pPr lvl="1">
              <a:buClr>
                <a:srgbClr val="0B74B0"/>
              </a:buClr>
            </a:pPr>
            <a:r>
              <a:rPr lang="en-US" dirty="0" smtClean="0"/>
              <a:t>collaborative environment</a:t>
            </a:r>
          </a:p>
          <a:p>
            <a:pPr>
              <a:buClr>
                <a:srgbClr val="0B74B0"/>
              </a:buClr>
            </a:pPr>
            <a:r>
              <a:rPr lang="en-US" dirty="0" smtClean="0"/>
              <a:t>Level of trust</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5</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pic>
        <p:nvPicPr>
          <p:cNvPr id="13" name="Obrázek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2927992"/>
            <a:ext cx="3124200" cy="3006198"/>
          </a:xfrm>
          <a:prstGeom prst="rect">
            <a:avLst/>
          </a:prstGeom>
          <a:effectLst>
            <a:outerShdw blurRad="50800" dist="38100" dir="2700000" algn="tl" rotWithShape="0">
              <a:prstClr val="black">
                <a:alpha val="40000"/>
              </a:prstClr>
            </a:outerShdw>
          </a:effectLst>
        </p:spPr>
      </p:pic>
      <p:sp>
        <p:nvSpPr>
          <p:cNvPr id="14" name="TextovéPole 13"/>
          <p:cNvSpPr txBox="1"/>
          <p:nvPr/>
        </p:nvSpPr>
        <p:spPr>
          <a:xfrm>
            <a:off x="6221067" y="5908196"/>
            <a:ext cx="2593210" cy="369332"/>
          </a:xfrm>
          <a:prstGeom prst="rect">
            <a:avLst/>
          </a:prstGeom>
          <a:noFill/>
        </p:spPr>
        <p:txBody>
          <a:bodyPr wrap="none" rtlCol="0">
            <a:spAutoFit/>
          </a:bodyPr>
          <a:lstStyle/>
          <a:p>
            <a:r>
              <a:rPr lang="en-US" dirty="0" smtClean="0"/>
              <a:t>Source: maps.google.com</a:t>
            </a:r>
            <a:endParaRPr lang="cs-CZ" dirty="0"/>
          </a:p>
        </p:txBody>
      </p:sp>
    </p:spTree>
    <p:extLst>
      <p:ext uri="{BB962C8B-B14F-4D97-AF65-F5344CB8AC3E}">
        <p14:creationId xmlns:p14="http://schemas.microsoft.com/office/powerpoint/2010/main" val="7174446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6096000" cy="1143000"/>
          </a:xfrm>
        </p:spPr>
        <p:txBody>
          <a:bodyPr>
            <a:normAutofit/>
          </a:bodyPr>
          <a:lstStyle/>
          <a:p>
            <a:r>
              <a:rPr lang="en-US" b="1" dirty="0" smtClean="0">
                <a:solidFill>
                  <a:srgbClr val="0B74B0"/>
                </a:solidFill>
              </a:rPr>
              <a:t>Cross-field repository</a:t>
            </a:r>
            <a:endParaRPr lang="en-US" b="1" dirty="0">
              <a:solidFill>
                <a:srgbClr val="0B74B0"/>
              </a:solidFill>
            </a:endParaRPr>
          </a:p>
        </p:txBody>
      </p:sp>
      <p:sp>
        <p:nvSpPr>
          <p:cNvPr id="3" name="Content Placeholder 2"/>
          <p:cNvSpPr>
            <a:spLocks noGrp="1"/>
          </p:cNvSpPr>
          <p:nvPr>
            <p:ph idx="1"/>
          </p:nvPr>
        </p:nvSpPr>
        <p:spPr>
          <a:xfrm>
            <a:off x="457200" y="1295400"/>
            <a:ext cx="8382000" cy="4489525"/>
          </a:xfrm>
        </p:spPr>
        <p:txBody>
          <a:bodyPr>
            <a:normAutofit/>
          </a:bodyPr>
          <a:lstStyle/>
          <a:p>
            <a:pPr>
              <a:buClr>
                <a:srgbClr val="0B74B0"/>
              </a:buClr>
            </a:pPr>
            <a:r>
              <a:rPr lang="en-US" dirty="0" smtClean="0"/>
              <a:t>Initial group of users – science</a:t>
            </a:r>
          </a:p>
          <a:p>
            <a:pPr lvl="1">
              <a:buClr>
                <a:srgbClr val="0B74B0"/>
              </a:buClr>
            </a:pPr>
            <a:r>
              <a:rPr lang="en-US" dirty="0" smtClean="0"/>
              <a:t>Department of Organic Chemistry, UCT Prague</a:t>
            </a:r>
          </a:p>
          <a:p>
            <a:pPr lvl="1">
              <a:buClr>
                <a:srgbClr val="0B74B0"/>
              </a:buClr>
            </a:pPr>
            <a:r>
              <a:rPr lang="en-US" dirty="0"/>
              <a:t>Romany Studies, Faculty </a:t>
            </a:r>
            <a:r>
              <a:rPr lang="en-US" dirty="0" smtClean="0"/>
              <a:t>of </a:t>
            </a:r>
            <a:r>
              <a:rPr lang="en-US" dirty="0"/>
              <a:t>Arts, Charles </a:t>
            </a:r>
            <a:r>
              <a:rPr lang="en-US" dirty="0" smtClean="0"/>
              <a:t>University</a:t>
            </a:r>
          </a:p>
          <a:p>
            <a:pPr>
              <a:buClr>
                <a:srgbClr val="0B74B0"/>
              </a:buClr>
            </a:pPr>
            <a:r>
              <a:rPr lang="en-US" dirty="0" smtClean="0"/>
              <a:t>Used as normal document repository</a:t>
            </a:r>
          </a:p>
          <a:p>
            <a:pPr lvl="1">
              <a:buClr>
                <a:srgbClr val="0B74B0"/>
              </a:buClr>
            </a:pPr>
            <a:r>
              <a:rPr lang="en-US" dirty="0" smtClean="0"/>
              <a:t>UCT Prague</a:t>
            </a:r>
          </a:p>
          <a:p>
            <a:pPr lvl="2">
              <a:buClr>
                <a:srgbClr val="0B74B0"/>
              </a:buClr>
            </a:pPr>
            <a:r>
              <a:rPr lang="en-US" dirty="0" smtClean="0"/>
              <a:t>institutional repository (qualification works, articles, other documents)</a:t>
            </a:r>
          </a:p>
          <a:p>
            <a:pPr lvl="2">
              <a:buClr>
                <a:srgbClr val="0B74B0"/>
              </a:buClr>
            </a:pPr>
            <a:r>
              <a:rPr lang="en-US" dirty="0" smtClean="0"/>
              <a:t>media repository</a:t>
            </a:r>
          </a:p>
          <a:p>
            <a:pPr lvl="1">
              <a:buClr>
                <a:srgbClr val="0B74B0"/>
              </a:buClr>
            </a:pPr>
            <a:endParaRPr lang="en-US" dirty="0" smtClean="0"/>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6</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6638015" y="6089726"/>
            <a:ext cx="2512611" cy="369332"/>
          </a:xfrm>
          <a:prstGeom prst="rect">
            <a:avLst/>
          </a:prstGeom>
          <a:noFill/>
        </p:spPr>
        <p:txBody>
          <a:bodyPr wrap="none" rtlCol="0">
            <a:spAutoFit/>
          </a:bodyPr>
          <a:lstStyle/>
          <a:p>
            <a:r>
              <a:rPr lang="en-US" dirty="0" smtClean="0">
                <a:solidFill>
                  <a:schemeClr val="bg1"/>
                </a:solidFill>
              </a:rPr>
              <a:t>Photo: maps.google.com</a:t>
            </a:r>
            <a:endParaRPr lang="cs-CZ" dirty="0">
              <a:solidFill>
                <a:schemeClr val="bg1"/>
              </a:solidFill>
            </a:endParaRPr>
          </a:p>
        </p:txBody>
      </p:sp>
    </p:spTree>
    <p:extLst>
      <p:ext uri="{BB962C8B-B14F-4D97-AF65-F5344CB8AC3E}">
        <p14:creationId xmlns:p14="http://schemas.microsoft.com/office/powerpoint/2010/main" val="1985251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7</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903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8</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5" name="Obráze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861" y="1589160"/>
            <a:ext cx="5364949" cy="4317383"/>
          </a:xfrm>
          <a:prstGeom prst="rect">
            <a:avLst/>
          </a:prstGeom>
        </p:spPr>
      </p:pic>
      <p:sp>
        <p:nvSpPr>
          <p:cNvPr id="17" name="TextovéPole 16"/>
          <p:cNvSpPr txBox="1"/>
          <p:nvPr/>
        </p:nvSpPr>
        <p:spPr>
          <a:xfrm>
            <a:off x="6817300" y="5969006"/>
            <a:ext cx="2186048" cy="369332"/>
          </a:xfrm>
          <a:prstGeom prst="rect">
            <a:avLst/>
          </a:prstGeom>
          <a:noFill/>
        </p:spPr>
        <p:txBody>
          <a:bodyPr wrap="none" rtlCol="0">
            <a:spAutoFit/>
          </a:bodyPr>
          <a:lstStyle/>
          <a:p>
            <a:r>
              <a:rPr lang="en-US" dirty="0" smtClean="0"/>
              <a:t>Source: uoch.vscht.cz</a:t>
            </a:r>
            <a:endParaRPr lang="cs-CZ" dirty="0"/>
          </a:p>
        </p:txBody>
      </p:sp>
    </p:spTree>
    <p:extLst>
      <p:ext uri="{BB962C8B-B14F-4D97-AF65-F5344CB8AC3E}">
        <p14:creationId xmlns:p14="http://schemas.microsoft.com/office/powerpoint/2010/main" val="40201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6248400" cy="1143000"/>
          </a:xfrm>
        </p:spPr>
        <p:txBody>
          <a:bodyPr>
            <a:normAutofit fontScale="90000"/>
          </a:bodyPr>
          <a:lstStyle/>
          <a:p>
            <a:r>
              <a:rPr lang="en-US" b="1" dirty="0">
                <a:solidFill>
                  <a:srgbClr val="0B74B0"/>
                </a:solidFill>
              </a:rPr>
              <a:t>Department of Organic Chemistry</a:t>
            </a:r>
          </a:p>
        </p:txBody>
      </p:sp>
      <p:sp>
        <p:nvSpPr>
          <p:cNvPr id="5" name="Rectangle 4"/>
          <p:cNvSpPr/>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13420"/>
            <a:ext cx="2038350" cy="553380"/>
          </a:xfrm>
          <a:prstGeom prst="rect">
            <a:avLst/>
          </a:prstGeom>
        </p:spPr>
      </p:pic>
      <p:sp>
        <p:nvSpPr>
          <p:cNvPr id="7" name="Date Placeholder 6"/>
          <p:cNvSpPr>
            <a:spLocks noGrp="1"/>
          </p:cNvSpPr>
          <p:nvPr>
            <p:ph type="dt" sz="half" idx="10"/>
          </p:nvPr>
        </p:nvSpPr>
        <p:spPr>
          <a:xfrm>
            <a:off x="6191250" y="6400800"/>
            <a:ext cx="1733550" cy="441802"/>
          </a:xfrm>
        </p:spPr>
        <p:txBody>
          <a:bodyPr/>
          <a:lstStyle/>
          <a:p>
            <a:pPr algn="ctr"/>
            <a:r>
              <a:rPr lang="en-US" sz="2400" dirty="0" smtClean="0">
                <a:solidFill>
                  <a:schemeClr val="tx1"/>
                </a:solidFill>
              </a:rPr>
              <a:t>3/16/2016</a:t>
            </a:r>
            <a:endParaRPr lang="en-US" sz="2400" dirty="0">
              <a:solidFill>
                <a:schemeClr val="tx1"/>
              </a:solidFill>
            </a:endParaRPr>
          </a:p>
        </p:txBody>
      </p:sp>
      <p:sp>
        <p:nvSpPr>
          <p:cNvPr id="8" name="Slide Number Placeholder 7"/>
          <p:cNvSpPr>
            <a:spLocks noGrp="1"/>
          </p:cNvSpPr>
          <p:nvPr>
            <p:ph type="sldNum" sz="quarter" idx="12"/>
          </p:nvPr>
        </p:nvSpPr>
        <p:spPr>
          <a:xfrm>
            <a:off x="8382000" y="6400800"/>
            <a:ext cx="457200" cy="441802"/>
          </a:xfrm>
        </p:spPr>
        <p:txBody>
          <a:bodyPr/>
          <a:lstStyle/>
          <a:p>
            <a:pPr algn="ctr"/>
            <a:fld id="{ACDB22A3-6822-4D55-BBEF-DC44A67E4B7A}" type="slidenum">
              <a:rPr lang="en-US" sz="2400" smtClean="0">
                <a:solidFill>
                  <a:schemeClr val="tx1"/>
                </a:solidFill>
              </a:rPr>
              <a:pPr algn="ctr"/>
              <a:t>9</a:t>
            </a:fld>
            <a:endParaRPr lang="en-US" sz="2400" dirty="0">
              <a:solidFill>
                <a:schemeClr val="tx1"/>
              </a:solidFill>
            </a:endParaRPr>
          </a:p>
        </p:txBody>
      </p:sp>
      <p:sp>
        <p:nvSpPr>
          <p:cNvPr id="9" name="Footer Placeholder 8"/>
          <p:cNvSpPr>
            <a:spLocks noGrp="1"/>
          </p:cNvSpPr>
          <p:nvPr>
            <p:ph type="ftr" sz="quarter" idx="11"/>
          </p:nvPr>
        </p:nvSpPr>
        <p:spPr>
          <a:xfrm>
            <a:off x="0" y="6416198"/>
            <a:ext cx="5181600" cy="441802"/>
          </a:xfrm>
        </p:spPr>
        <p:txBody>
          <a:bodyPr/>
          <a:lstStyle/>
          <a:p>
            <a:r>
              <a:rPr lang="en-US" sz="2400" dirty="0" smtClean="0">
                <a:solidFill>
                  <a:schemeClr val="tx1"/>
                </a:solidFill>
              </a:rPr>
              <a:t>ilide2016conference, </a:t>
            </a:r>
            <a:r>
              <a:rPr lang="en-US" sz="2400" dirty="0" err="1" smtClean="0">
                <a:solidFill>
                  <a:schemeClr val="tx1"/>
                </a:solidFill>
              </a:rPr>
              <a:t>Jasná</a:t>
            </a:r>
            <a:r>
              <a:rPr lang="en-US" sz="2400" dirty="0" smtClean="0">
                <a:solidFill>
                  <a:schemeClr val="tx1"/>
                </a:solidFill>
              </a:rPr>
              <a:t>, Slovakia</a:t>
            </a:r>
            <a:endParaRPr lang="en-US" sz="2400" dirty="0">
              <a:solidFill>
                <a:schemeClr val="tx1"/>
              </a:solidFill>
            </a:endParaRPr>
          </a:p>
        </p:txBody>
      </p:sp>
      <p:cxnSp>
        <p:nvCxnSpPr>
          <p:cNvPr id="10" name="Přímá spojnice 9"/>
          <p:cNvCxnSpPr/>
          <p:nvPr/>
        </p:nvCxnSpPr>
        <p:spPr>
          <a:xfrm>
            <a:off x="0" y="6416198"/>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TextovéPole 16"/>
          <p:cNvSpPr txBox="1"/>
          <p:nvPr/>
        </p:nvSpPr>
        <p:spPr>
          <a:xfrm>
            <a:off x="6817300" y="5969006"/>
            <a:ext cx="2186048" cy="369332"/>
          </a:xfrm>
          <a:prstGeom prst="rect">
            <a:avLst/>
          </a:prstGeom>
          <a:noFill/>
        </p:spPr>
        <p:txBody>
          <a:bodyPr wrap="none" rtlCol="0">
            <a:spAutoFit/>
          </a:bodyPr>
          <a:lstStyle/>
          <a:p>
            <a:r>
              <a:rPr lang="en-US" dirty="0" smtClean="0"/>
              <a:t>Source: uoch.vscht.cz</a:t>
            </a:r>
            <a:endParaRPr lang="cs-CZ" dirty="0"/>
          </a:p>
        </p:txBody>
      </p:sp>
      <p:pic>
        <p:nvPicPr>
          <p:cNvPr id="12" name="Zástupný symbol pro obsah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83291" y="1579535"/>
            <a:ext cx="4034009" cy="4557572"/>
          </a:xfrm>
        </p:spPr>
      </p:pic>
    </p:spTree>
    <p:extLst>
      <p:ext uri="{BB962C8B-B14F-4D97-AF65-F5344CB8AC3E}">
        <p14:creationId xmlns:p14="http://schemas.microsoft.com/office/powerpoint/2010/main" val="20552752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1603</TotalTime>
  <Words>1423</Words>
  <Application>Microsoft Office PowerPoint</Application>
  <PresentationFormat>On-screen Show (4:3)</PresentationFormat>
  <Paragraphs>389</Paragraphs>
  <Slides>36</Slides>
  <Notes>36</Notes>
  <HiddenSlides>0</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Building cross-field national data repository</vt:lpstr>
      <vt:lpstr>Why NTK and UCT Prague?</vt:lpstr>
      <vt:lpstr>Why NTK and UCT Prague?</vt:lpstr>
      <vt:lpstr>Why NTK and UCT Prague?</vt:lpstr>
      <vt:lpstr>Why CESNET?</vt:lpstr>
      <vt:lpstr>Cross-field repository</vt:lpstr>
      <vt:lpstr>Department of Organic Chemistry</vt:lpstr>
      <vt:lpstr>Department of Organic Chemistry</vt:lpstr>
      <vt:lpstr>Department of Organic Chemistry</vt:lpstr>
      <vt:lpstr>Department of Organic Chemistry</vt:lpstr>
      <vt:lpstr>Department of Organic Chemistry</vt:lpstr>
      <vt:lpstr>Department of Organic Chemistry</vt:lpstr>
      <vt:lpstr>Department of Organic Chemistry</vt:lpstr>
      <vt:lpstr>Romany Studies, Faculty  of Arts, Charles University</vt:lpstr>
      <vt:lpstr>Romany Studies, Faculty  of Arts, Charles University</vt:lpstr>
      <vt:lpstr>Romany Studies, Faculty  of Arts, Charles University</vt:lpstr>
      <vt:lpstr>Comparison</vt:lpstr>
      <vt:lpstr>The Quest</vt:lpstr>
      <vt:lpstr>Cross-field repository</vt:lpstr>
      <vt:lpstr>Architecture</vt:lpstr>
      <vt:lpstr>Cross-field repository</vt:lpstr>
      <vt:lpstr>Cross-field repository</vt:lpstr>
      <vt:lpstr>Look and Feel – classical repository</vt:lpstr>
      <vt:lpstr>Look and Feel – classical repository</vt:lpstr>
      <vt:lpstr>Look and Feel – Romany studies</vt:lpstr>
      <vt:lpstr>Look and Feel – Romany studies</vt:lpstr>
      <vt:lpstr>Look and Feel – Romany studies</vt:lpstr>
      <vt:lpstr>Look and Feel – Romany studies</vt:lpstr>
      <vt:lpstr>Look and Feel – Romany studies</vt:lpstr>
      <vt:lpstr>Look and Feel – Spectroscopic data</vt:lpstr>
      <vt:lpstr>Look and Feel – Spectroscopic data</vt:lpstr>
      <vt:lpstr>Architecture II</vt:lpstr>
      <vt:lpstr>Architecture II - states</vt:lpstr>
      <vt:lpstr>Architecture II  end of the year</vt:lpstr>
      <vt:lpstr>Cross-field repository</vt:lpstr>
      <vt:lpstr>Special thanks to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hornicek</dc:creator>
  <cp:lastModifiedBy>lukas kostensky</cp:lastModifiedBy>
  <cp:revision>66</cp:revision>
  <dcterms:created xsi:type="dcterms:W3CDTF">2016-03-07T09:18:43Z</dcterms:created>
  <dcterms:modified xsi:type="dcterms:W3CDTF">2016-03-11T13:40:40Z</dcterms:modified>
</cp:coreProperties>
</file>